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4"/>
  </p:sldMasterIdLst>
  <p:notesMasterIdLst>
    <p:notesMasterId r:id="rId57"/>
  </p:notesMasterIdLst>
  <p:sldIdLst>
    <p:sldId id="256" r:id="rId5"/>
    <p:sldId id="264" r:id="rId6"/>
    <p:sldId id="304" r:id="rId7"/>
    <p:sldId id="305" r:id="rId8"/>
    <p:sldId id="306" r:id="rId9"/>
    <p:sldId id="319"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31" r:id="rId23"/>
    <p:sldId id="335" r:id="rId24"/>
    <p:sldId id="332" r:id="rId25"/>
    <p:sldId id="333" r:id="rId26"/>
    <p:sldId id="334" r:id="rId27"/>
    <p:sldId id="339" r:id="rId28"/>
    <p:sldId id="340" r:id="rId29"/>
    <p:sldId id="342" r:id="rId30"/>
    <p:sldId id="343" r:id="rId31"/>
    <p:sldId id="352" r:id="rId32"/>
    <p:sldId id="345" r:id="rId33"/>
    <p:sldId id="344" r:id="rId34"/>
    <p:sldId id="346" r:id="rId35"/>
    <p:sldId id="347" r:id="rId36"/>
    <p:sldId id="348" r:id="rId37"/>
    <p:sldId id="349" r:id="rId38"/>
    <p:sldId id="350" r:id="rId39"/>
    <p:sldId id="351" r:id="rId40"/>
    <p:sldId id="353" r:id="rId41"/>
    <p:sldId id="341" r:id="rId42"/>
    <p:sldId id="336" r:id="rId43"/>
    <p:sldId id="337" r:id="rId44"/>
    <p:sldId id="338" r:id="rId45"/>
    <p:sldId id="354" r:id="rId46"/>
    <p:sldId id="355" r:id="rId47"/>
    <p:sldId id="356" r:id="rId48"/>
    <p:sldId id="357" r:id="rId49"/>
    <p:sldId id="320" r:id="rId50"/>
    <p:sldId id="328" r:id="rId51"/>
    <p:sldId id="329" r:id="rId52"/>
    <p:sldId id="330" r:id="rId53"/>
    <p:sldId id="325" r:id="rId54"/>
    <p:sldId id="326" r:id="rId55"/>
    <p:sldId id="327" r:id="rId5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2" autoAdjust="0"/>
    <p:restoredTop sz="94660" autoAdjust="0"/>
  </p:normalViewPr>
  <p:slideViewPr>
    <p:cSldViewPr>
      <p:cViewPr varScale="1">
        <p:scale>
          <a:sx n="77" d="100"/>
          <a:sy n="77" d="100"/>
        </p:scale>
        <p:origin x="12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768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68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768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63F2A20-B607-4E14-A662-289B6987DA5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3AEA67E-36BD-4727-A98E-F70C8BA65ABE}" type="slidenum">
              <a:rPr lang="en-GB" smtClean="0"/>
              <a:pPr/>
              <a:t>1</a:t>
            </a:fld>
            <a:endParaRPr lang="en-GB"/>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AD2E271-9704-4426-9F78-74B4EC8B9816}" type="slidenum">
              <a:rPr lang="en-GB" smtClean="0"/>
              <a:pPr/>
              <a:t>10</a:t>
            </a:fld>
            <a:endParaRPr lang="en-GB"/>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2BCA9E4-7D9C-4BF5-B427-EE1B6E640AFB}" type="slidenum">
              <a:rPr lang="en-GB" smtClean="0"/>
              <a:pPr/>
              <a:t>11</a:t>
            </a:fld>
            <a:endParaRPr lang="en-GB"/>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3EAA439-3687-4F01-99EC-64B553628352}" type="slidenum">
              <a:rPr lang="en-GB" smtClean="0"/>
              <a:pPr/>
              <a:t>12</a:t>
            </a:fld>
            <a:endParaRPr lang="en-GB"/>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CF61C19-DEC0-42C6-B472-587A34D87C40}" type="slidenum">
              <a:rPr lang="en-GB" smtClean="0"/>
              <a:pPr/>
              <a:t>13</a:t>
            </a:fld>
            <a:endParaRPr lang="en-GB"/>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D53C5FC-0E8A-4946-A8F6-3AE0954861AF}" type="slidenum">
              <a:rPr lang="en-GB" smtClean="0"/>
              <a:pPr/>
              <a:t>14</a:t>
            </a:fld>
            <a:endParaRPr lang="en-GB"/>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916E949-2B57-4A32-96F1-86902C0A1719}" type="slidenum">
              <a:rPr lang="en-GB" smtClean="0"/>
              <a:pPr/>
              <a:t>15</a:t>
            </a:fld>
            <a:endParaRPr lang="en-GB"/>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DB59672-3ECA-4AD7-BB45-CAEBF00DC5B4}" type="slidenum">
              <a:rPr lang="en-GB" smtClean="0"/>
              <a:pPr/>
              <a:t>16</a:t>
            </a:fld>
            <a:endParaRPr lang="en-GB"/>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EE506BD-2B1A-49BD-810A-5808B080FE9F}" type="slidenum">
              <a:rPr lang="en-GB" smtClean="0"/>
              <a:pPr/>
              <a:t>17</a:t>
            </a:fld>
            <a:endParaRPr lang="en-GB"/>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BA11007-C2A0-4AEF-BC5A-15DA868E8C7D}" type="slidenum">
              <a:rPr lang="en-GB" smtClean="0"/>
              <a:pPr/>
              <a:t>18</a:t>
            </a:fld>
            <a:endParaRPr lang="en-GB"/>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25E887D-E870-4AC4-9C44-92DC730E1380}" type="slidenum">
              <a:rPr lang="en-GB" smtClean="0"/>
              <a:pPr/>
              <a:t>19</a:t>
            </a:fld>
            <a:endParaRPr lang="en-GB"/>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1B51F79-502B-4703-8B0A-1C7E6D83D41A}" type="slidenum">
              <a:rPr lang="en-GB" smtClean="0"/>
              <a:pPr/>
              <a:t>2</a:t>
            </a:fld>
            <a:endParaRPr lang="en-GB"/>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6A6D6D8-6A69-4983-AAB7-23F330AC09C4}" type="slidenum">
              <a:rPr lang="en-GB" smtClean="0"/>
              <a:pPr/>
              <a:t>20</a:t>
            </a:fld>
            <a:endParaRPr lang="en-GB"/>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B15C290-88BF-415E-8729-F1B31D017EFB}" type="slidenum">
              <a:rPr lang="en-GB" smtClean="0"/>
              <a:pPr/>
              <a:t>21</a:t>
            </a:fld>
            <a:endParaRPr lang="en-GB"/>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65E3A0F-8353-4524-9C65-5D5E9395909F}" type="slidenum">
              <a:rPr lang="en-GB" smtClean="0"/>
              <a:pPr/>
              <a:t>22</a:t>
            </a:fld>
            <a:endParaRPr lang="en-GB"/>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39BB29D-F1CA-45D1-8F3B-8D903F26DD38}" type="slidenum">
              <a:rPr lang="en-GB" smtClean="0"/>
              <a:pPr/>
              <a:t>23</a:t>
            </a:fld>
            <a:endParaRPr lang="en-GB"/>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4591AA9-E5B4-4405-9C29-09356150A691}" type="slidenum">
              <a:rPr lang="en-GB" smtClean="0"/>
              <a:pPr/>
              <a:t>24</a:t>
            </a:fld>
            <a:endParaRPr lang="en-GB"/>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A5A2986-0A33-4FC1-8E86-1F6322D5AE2B}" type="slidenum">
              <a:rPr lang="en-GB" smtClean="0"/>
              <a:pPr/>
              <a:t>25</a:t>
            </a:fld>
            <a:endParaRPr lang="en-GB"/>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A71A015-AC54-477B-B85E-04C61AD7F039}" type="slidenum">
              <a:rPr lang="en-GB" smtClean="0"/>
              <a:pPr/>
              <a:t>26</a:t>
            </a:fld>
            <a:endParaRPr lang="en-GB"/>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84FC64F-AFC8-4827-BF03-09AD2641724E}" type="slidenum">
              <a:rPr lang="en-GB" smtClean="0"/>
              <a:pPr/>
              <a:t>27</a:t>
            </a:fld>
            <a:endParaRPr lang="en-GB"/>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5946860-F3C7-4CF6-AC98-1914D36684DA}" type="slidenum">
              <a:rPr lang="en-GB" smtClean="0"/>
              <a:pPr/>
              <a:t>28</a:t>
            </a:fld>
            <a:endParaRPr lang="en-GB"/>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5155843-8C81-4B6C-BFE6-7D178132E58A}" type="slidenum">
              <a:rPr lang="en-GB" smtClean="0"/>
              <a:pPr/>
              <a:t>29</a:t>
            </a:fld>
            <a:endParaRPr lang="en-GB"/>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DFB657B-1080-47A7-A40B-6679FA3FA871}" type="slidenum">
              <a:rPr lang="en-GB" smtClean="0"/>
              <a:pPr/>
              <a:t>3</a:t>
            </a:fld>
            <a:endParaRPr lang="en-GB"/>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6EF4DEE-DCC4-4D24-B73D-95C4DD759EF6}" type="slidenum">
              <a:rPr lang="en-GB" smtClean="0"/>
              <a:pPr/>
              <a:t>30</a:t>
            </a:fld>
            <a:endParaRPr lang="en-GB"/>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65F49B6-D8CA-4239-9679-F74F864B4972}" type="slidenum">
              <a:rPr lang="en-GB" smtClean="0"/>
              <a:pPr/>
              <a:t>31</a:t>
            </a:fld>
            <a:endParaRPr lang="en-GB"/>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1CF9AEB-4077-4C3A-A7DD-5AB86F6BDF13}" type="slidenum">
              <a:rPr lang="en-GB" smtClean="0"/>
              <a:pPr/>
              <a:t>32</a:t>
            </a:fld>
            <a:endParaRPr lang="en-GB"/>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4F9CCBE-CE29-4904-9039-ED5931E78CDB}" type="slidenum">
              <a:rPr lang="en-GB" smtClean="0"/>
              <a:pPr/>
              <a:t>33</a:t>
            </a:fld>
            <a:endParaRPr lang="en-GB"/>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A80FA68-B26E-484C-BB8C-065F256D691B}" type="slidenum">
              <a:rPr lang="en-GB" smtClean="0"/>
              <a:pPr/>
              <a:t>34</a:t>
            </a:fld>
            <a:endParaRPr lang="en-GB"/>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5D8D7B4-4369-457A-9837-19B9714F3C5D}" type="slidenum">
              <a:rPr lang="en-GB" smtClean="0"/>
              <a:pPr/>
              <a:t>35</a:t>
            </a:fld>
            <a:endParaRPr lang="en-GB"/>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1646E84-E9AA-467B-B150-50A8A37CC02C}" type="slidenum">
              <a:rPr lang="en-GB" smtClean="0"/>
              <a:pPr/>
              <a:t>36</a:t>
            </a:fld>
            <a:endParaRPr lang="en-GB"/>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F841FCA-C004-432B-9B84-CB39B5E66D59}" type="slidenum">
              <a:rPr lang="en-GB" smtClean="0"/>
              <a:pPr/>
              <a:t>37</a:t>
            </a:fld>
            <a:endParaRPr lang="en-GB"/>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041BEFB-9B68-4EBA-9B85-8D7A8DE67F14}" type="slidenum">
              <a:rPr lang="en-GB" smtClean="0"/>
              <a:pPr/>
              <a:t>38</a:t>
            </a:fld>
            <a:endParaRPr lang="en-GB"/>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B19811A-B72A-4149-B5A5-6BD9C636FC70}" type="slidenum">
              <a:rPr lang="en-GB" smtClean="0"/>
              <a:pPr/>
              <a:t>39</a:t>
            </a:fld>
            <a:endParaRPr lang="en-GB"/>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E6D9739-6AB6-4085-A137-0FC0904DEFA8}" type="slidenum">
              <a:rPr lang="en-GB" smtClean="0"/>
              <a:pPr/>
              <a:t>4</a:t>
            </a:fld>
            <a:endParaRPr lang="en-GB"/>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FC9A855-B2E4-45C8-BB03-36DA7056F88E}" type="slidenum">
              <a:rPr lang="en-GB" smtClean="0"/>
              <a:pPr/>
              <a:t>40</a:t>
            </a:fld>
            <a:endParaRPr lang="en-GB"/>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BCD32BE-76E7-43E6-AC21-E9B27D44083E}" type="slidenum">
              <a:rPr lang="en-GB" smtClean="0"/>
              <a:pPr/>
              <a:t>41</a:t>
            </a:fld>
            <a:endParaRPr lang="en-GB"/>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3A01606-9D13-4E8D-A187-EC90AD6B9A28}" type="slidenum">
              <a:rPr lang="en-GB" smtClean="0"/>
              <a:pPr/>
              <a:t>42</a:t>
            </a:fld>
            <a:endParaRPr lang="en-GB"/>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26C9EB2-47CC-42D0-BAA8-8AB2E1C639CB}" type="slidenum">
              <a:rPr lang="en-GB" smtClean="0"/>
              <a:pPr/>
              <a:t>43</a:t>
            </a:fld>
            <a:endParaRPr lang="en-GB"/>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5E7CD4B-68E2-4B60-90EB-5AC50D141F3E}" type="slidenum">
              <a:rPr lang="en-GB" smtClean="0"/>
              <a:pPr/>
              <a:t>44</a:t>
            </a:fld>
            <a:endParaRPr lang="en-GB"/>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2F4E40A-7CA9-4539-A36A-64BD7AFB55E8}" type="slidenum">
              <a:rPr lang="en-GB" smtClean="0"/>
              <a:pPr/>
              <a:t>45</a:t>
            </a:fld>
            <a:endParaRPr lang="en-GB"/>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7BDB15D-82F1-4767-A435-725F5401C399}" type="slidenum">
              <a:rPr lang="en-GB" smtClean="0"/>
              <a:pPr/>
              <a:t>46</a:t>
            </a:fld>
            <a:endParaRPr lang="en-GB"/>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FE3E593-70C6-477A-8890-B4F7DDDD79B7}" type="slidenum">
              <a:rPr lang="en-GB" smtClean="0"/>
              <a:pPr/>
              <a:t>47</a:t>
            </a:fld>
            <a:endParaRPr lang="en-GB"/>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410B73B-4D2B-4683-BCD0-56FD806280F9}" type="slidenum">
              <a:rPr lang="en-GB" smtClean="0"/>
              <a:pPr/>
              <a:t>48</a:t>
            </a:fld>
            <a:endParaRPr lang="en-GB"/>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54C42BF-469F-45F9-8CCD-07CCB1AADD4F}" type="slidenum">
              <a:rPr lang="en-GB" smtClean="0"/>
              <a:pPr/>
              <a:t>49</a:t>
            </a:fld>
            <a:endParaRPr lang="en-GB"/>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533A9A9-739A-4C79-A4BB-76B6E4B2EDF2}" type="slidenum">
              <a:rPr lang="en-GB" smtClean="0"/>
              <a:pPr/>
              <a:t>5</a:t>
            </a:fld>
            <a:endParaRPr lang="en-GB"/>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B548A8F-F580-46C2-8E78-C50D1DDE54B0}" type="slidenum">
              <a:rPr lang="en-GB" smtClean="0"/>
              <a:pPr/>
              <a:t>50</a:t>
            </a:fld>
            <a:endParaRPr lang="en-GB"/>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F1F27D7-6D40-4724-B3F9-70400DC7A8B8}" type="slidenum">
              <a:rPr lang="en-GB" smtClean="0"/>
              <a:pPr/>
              <a:t>51</a:t>
            </a:fld>
            <a:endParaRPr lang="en-GB"/>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1947099-FC11-4596-96FA-3DC299EC7B57}" type="slidenum">
              <a:rPr lang="en-GB" smtClean="0"/>
              <a:pPr/>
              <a:t>52</a:t>
            </a:fld>
            <a:endParaRPr lang="en-GB"/>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C09A898-4768-4DFE-B04F-3F6CF14DDF89}" type="slidenum">
              <a:rPr lang="en-GB" smtClean="0"/>
              <a:pPr/>
              <a:t>6</a:t>
            </a:fld>
            <a:endParaRPr lang="en-GB"/>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0574F2A-A169-4DE1-A171-D31E9AAD689E}" type="slidenum">
              <a:rPr lang="en-GB" smtClean="0"/>
              <a:pPr/>
              <a:t>7</a:t>
            </a:fld>
            <a:endParaRPr lang="en-GB"/>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CDA4444-4197-48CE-85FC-0DA78B2EA481}" type="slidenum">
              <a:rPr lang="en-GB" smtClean="0"/>
              <a:pPr/>
              <a:t>8</a:t>
            </a:fld>
            <a:endParaRPr lang="en-GB"/>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FED8412-2F94-4BFD-B30B-0B731929BE98}" type="slidenum">
              <a:rPr lang="en-GB" smtClean="0"/>
              <a:pPr/>
              <a:t>9</a:t>
            </a:fld>
            <a:endParaRPr lang="en-GB"/>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9D085AB-D3A3-441E-81AF-1B46A365C4A1}"/>
              </a:ext>
            </a:extLst>
          </p:cNvPr>
          <p:cNvSpPr>
            <a:spLocks noGrp="1" noChangeArrowheads="1"/>
          </p:cNvSpPr>
          <p:nvPr>
            <p:ph type="ctrTitle"/>
          </p:nvPr>
        </p:nvSpPr>
        <p:spPr>
          <a:xfrm>
            <a:off x="395288" y="430213"/>
            <a:ext cx="4875212" cy="695325"/>
          </a:xfrm>
        </p:spPr>
        <p:txBody>
          <a:bodyPr/>
          <a:lstStyle>
            <a:lvl1pPr>
              <a:defRPr/>
            </a:lvl1pPr>
          </a:lstStyle>
          <a:p>
            <a:pPr lvl="0"/>
            <a:r>
              <a:rPr lang="en-US" altLang="en-US" noProof="0"/>
              <a:t>Click to edit Master title style</a:t>
            </a:r>
            <a:endParaRPr lang="en-GB" altLang="en-US" noProof="0"/>
          </a:p>
        </p:txBody>
      </p:sp>
      <p:sp>
        <p:nvSpPr>
          <p:cNvPr id="104451" name="Rectangle 3">
            <a:extLst>
              <a:ext uri="{FF2B5EF4-FFF2-40B4-BE49-F238E27FC236}">
                <a16:creationId xmlns:a16="http://schemas.microsoft.com/office/drawing/2014/main" id="{82089416-4CC0-4865-8EA0-452CD6082D67}"/>
              </a:ext>
            </a:extLst>
          </p:cNvPr>
          <p:cNvSpPr>
            <a:spLocks noGrp="1" noChangeArrowheads="1"/>
          </p:cNvSpPr>
          <p:nvPr>
            <p:ph type="subTitle" idx="1"/>
          </p:nvPr>
        </p:nvSpPr>
        <p:spPr>
          <a:xfrm>
            <a:off x="395288" y="1673225"/>
            <a:ext cx="4429125" cy="457200"/>
          </a:xfrm>
        </p:spPr>
        <p:txBody>
          <a:bodyPr/>
          <a:lstStyle>
            <a:lvl1pPr marL="0" indent="0">
              <a:buFontTx/>
              <a:buNone/>
              <a:defRPr/>
            </a:lvl1pPr>
          </a:lstStyle>
          <a:p>
            <a:pPr lvl="0"/>
            <a:r>
              <a:rPr lang="en-US" altLang="en-US" noProof="0"/>
              <a:t>Click to edit Master subtitle style</a:t>
            </a:r>
            <a:endParaRPr lang="en-GB" altLang="en-US" noProof="0"/>
          </a:p>
        </p:txBody>
      </p:sp>
      <p:pic>
        <p:nvPicPr>
          <p:cNvPr id="104452" name="Picture 4" descr="raf_graphic_powerpoint_bottom_horizontal_logo2">
            <a:extLst>
              <a:ext uri="{FF2B5EF4-FFF2-40B4-BE49-F238E27FC236}">
                <a16:creationId xmlns:a16="http://schemas.microsoft.com/office/drawing/2014/main" id="{25E80981-015F-4447-9B51-F0524AD93B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52938"/>
            <a:ext cx="9144000" cy="2405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sign with white text&#10;&#10;Description automatically generated">
            <a:extLst>
              <a:ext uri="{FF2B5EF4-FFF2-40B4-BE49-F238E27FC236}">
                <a16:creationId xmlns:a16="http://schemas.microsoft.com/office/drawing/2014/main" id="{C99F5E1A-5E09-4AB3-9B47-9224A639BFDC}"/>
              </a:ext>
            </a:extLst>
          </p:cNvPr>
          <p:cNvPicPr>
            <a:picLocks noChangeAspect="1"/>
          </p:cNvPicPr>
          <p:nvPr/>
        </p:nvPicPr>
        <p:blipFill>
          <a:blip r:embed="rId3"/>
          <a:stretch>
            <a:fillRect/>
          </a:stretch>
        </p:blipFill>
        <p:spPr>
          <a:xfrm>
            <a:off x="7057793" y="5589240"/>
            <a:ext cx="1705207" cy="1152128"/>
          </a:xfrm>
          <a:prstGeom prst="rect">
            <a:avLst/>
          </a:prstGeom>
        </p:spPr>
      </p:pic>
      <p:pic>
        <p:nvPicPr>
          <p:cNvPr id="3" name="Picture 8" descr="crests_atc">
            <a:extLst>
              <a:ext uri="{FF2B5EF4-FFF2-40B4-BE49-F238E27FC236}">
                <a16:creationId xmlns:a16="http://schemas.microsoft.com/office/drawing/2014/main" id="{E680CF2A-E30A-CA71-24BC-DE877AF96159}"/>
              </a:ext>
            </a:extLst>
          </p:cNvPr>
          <p:cNvPicPr>
            <a:picLocks noChangeAspect="1" noChangeArrowheads="1"/>
          </p:cNvPicPr>
          <p:nvPr userDrawn="1"/>
        </p:nvPicPr>
        <p:blipFill>
          <a:blip r:embed="rId4" cstate="print"/>
          <a:srcRect/>
          <a:stretch>
            <a:fillRect/>
          </a:stretch>
        </p:blipFill>
        <p:spPr bwMode="auto">
          <a:xfrm>
            <a:off x="323850" y="5732463"/>
            <a:ext cx="646113" cy="865187"/>
          </a:xfrm>
          <a:prstGeom prst="rect">
            <a:avLst/>
          </a:prstGeom>
          <a:noFill/>
          <a:ln w="9525">
            <a:noFill/>
            <a:miter lim="800000"/>
            <a:headEnd/>
            <a:tailEnd/>
          </a:ln>
        </p:spPr>
      </p:pic>
      <p:pic>
        <p:nvPicPr>
          <p:cNvPr id="4" name="Picture 9" descr="crests_ccf">
            <a:extLst>
              <a:ext uri="{FF2B5EF4-FFF2-40B4-BE49-F238E27FC236}">
                <a16:creationId xmlns:a16="http://schemas.microsoft.com/office/drawing/2014/main" id="{7C2C3772-C202-6484-8A3E-B8576011B799}"/>
              </a:ext>
            </a:extLst>
          </p:cNvPr>
          <p:cNvPicPr>
            <a:picLocks noChangeAspect="1" noChangeArrowheads="1"/>
          </p:cNvPicPr>
          <p:nvPr userDrawn="1"/>
        </p:nvPicPr>
        <p:blipFill>
          <a:blip r:embed="rId5" cstate="print"/>
          <a:srcRect/>
          <a:stretch>
            <a:fillRect/>
          </a:stretch>
        </p:blipFill>
        <p:spPr bwMode="auto">
          <a:xfrm>
            <a:off x="1258888" y="5859463"/>
            <a:ext cx="665162" cy="665162"/>
          </a:xfrm>
          <a:prstGeom prst="rect">
            <a:avLst/>
          </a:prstGeom>
          <a:noFill/>
          <a:ln w="9525">
            <a:noFill/>
            <a:miter lim="800000"/>
            <a:headEnd/>
            <a:tailEnd/>
          </a:ln>
        </p:spPr>
      </p:pic>
    </p:spTree>
    <p:extLst>
      <p:ext uri="{BB962C8B-B14F-4D97-AF65-F5344CB8AC3E}">
        <p14:creationId xmlns:p14="http://schemas.microsoft.com/office/powerpoint/2010/main" val="206953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738E-4572-42B0-9D72-CFC5151510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CE8233-4F1D-4A66-A7AA-B45391AE0F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075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C4D5DC-4A1F-4A59-ABBA-4696189800D7}"/>
              </a:ext>
            </a:extLst>
          </p:cNvPr>
          <p:cNvSpPr>
            <a:spLocks noGrp="1"/>
          </p:cNvSpPr>
          <p:nvPr>
            <p:ph type="title" orient="vert"/>
          </p:nvPr>
        </p:nvSpPr>
        <p:spPr>
          <a:xfrm>
            <a:off x="3771900" y="430213"/>
            <a:ext cx="1123950" cy="3452812"/>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34F206-DD8C-4709-9812-795737F0EE23}"/>
              </a:ext>
            </a:extLst>
          </p:cNvPr>
          <p:cNvSpPr>
            <a:spLocks noGrp="1"/>
          </p:cNvSpPr>
          <p:nvPr>
            <p:ph type="body" orient="vert" idx="1"/>
          </p:nvPr>
        </p:nvSpPr>
        <p:spPr>
          <a:xfrm>
            <a:off x="395288" y="430213"/>
            <a:ext cx="3224212" cy="34528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215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7BB5-B167-45D2-9DE7-281371166F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84C706-7F9D-4819-B509-E3FF3031097C}"/>
              </a:ext>
            </a:extLst>
          </p:cNvPr>
          <p:cNvSpPr>
            <a:spLocks noGrp="1"/>
          </p:cNvSpPr>
          <p:nvPr>
            <p:ph idx="1"/>
          </p:nvPr>
        </p:nvSpPr>
        <p:spPr>
          <a:xfrm>
            <a:off x="395288" y="1673225"/>
            <a:ext cx="8209160" cy="2209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4197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8E250-ECA7-42D8-BCCA-9DCE369BBD4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B0E238-1BAF-46F1-B913-D6BE1C31CF6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5656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B436-6E7A-40F0-BE21-7771E7E157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771014-1B38-4FD6-9A8E-6C542EB81042}"/>
              </a:ext>
            </a:extLst>
          </p:cNvPr>
          <p:cNvSpPr>
            <a:spLocks noGrp="1"/>
          </p:cNvSpPr>
          <p:nvPr>
            <p:ph sz="half" idx="1"/>
          </p:nvPr>
        </p:nvSpPr>
        <p:spPr>
          <a:xfrm>
            <a:off x="395288" y="1673225"/>
            <a:ext cx="2173287"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3DF764-B434-4E75-B20A-E5E3C659C0A8}"/>
              </a:ext>
            </a:extLst>
          </p:cNvPr>
          <p:cNvSpPr>
            <a:spLocks noGrp="1"/>
          </p:cNvSpPr>
          <p:nvPr>
            <p:ph sz="half" idx="2"/>
          </p:nvPr>
        </p:nvSpPr>
        <p:spPr>
          <a:xfrm>
            <a:off x="2720975" y="1673225"/>
            <a:ext cx="217487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6197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2C1B-183A-4783-8136-EB29526CF49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6D068C-3BB7-43C2-98DC-F439B37C323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5F9E7-9AAC-48F2-8C6A-5C1635A2042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E25990-B09D-40BC-9DE3-245CA8A1B1E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650155-E5E1-4108-8FBD-5F5E65872F8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361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1E212-F5C9-4285-9FE6-05488E11E12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4912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69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1BF0-7331-44B8-844D-DDB3D6A5122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CCF3B6-EDB5-4631-ADE7-4C29296E87A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8DD23F-77A1-459A-B263-60B51DBC10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1553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BCA5-C7FF-41A3-97DE-301DBB980B8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217A83A-1436-47DB-8C3F-A8F8E80E5EE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486C108D-4F5C-44F0-B0C8-0C13A22DB5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5952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black sign with white text&#10;&#10;Description automatically generated">
            <a:extLst>
              <a:ext uri="{FF2B5EF4-FFF2-40B4-BE49-F238E27FC236}">
                <a16:creationId xmlns:a16="http://schemas.microsoft.com/office/drawing/2014/main" id="{2CFB55F4-5122-4DC6-ADCE-CDA453BF06CE}"/>
              </a:ext>
            </a:extLst>
          </p:cNvPr>
          <p:cNvPicPr>
            <a:picLocks noChangeAspect="1"/>
          </p:cNvPicPr>
          <p:nvPr/>
        </p:nvPicPr>
        <p:blipFill>
          <a:blip r:embed="rId13"/>
          <a:stretch>
            <a:fillRect/>
          </a:stretch>
        </p:blipFill>
        <p:spPr>
          <a:xfrm>
            <a:off x="7057793" y="5589240"/>
            <a:ext cx="1705207" cy="1152128"/>
          </a:xfrm>
          <a:prstGeom prst="rect">
            <a:avLst/>
          </a:prstGeom>
        </p:spPr>
      </p:pic>
      <p:sp>
        <p:nvSpPr>
          <p:cNvPr id="103426" name="Rectangle 2">
            <a:extLst>
              <a:ext uri="{FF2B5EF4-FFF2-40B4-BE49-F238E27FC236}">
                <a16:creationId xmlns:a16="http://schemas.microsoft.com/office/drawing/2014/main" id="{E43EF779-EC9E-47F7-B028-E7018E1A8573}"/>
              </a:ext>
            </a:extLst>
          </p:cNvPr>
          <p:cNvSpPr>
            <a:spLocks noGrp="1" noChangeArrowheads="1"/>
          </p:cNvSpPr>
          <p:nvPr>
            <p:ph type="title"/>
          </p:nvPr>
        </p:nvSpPr>
        <p:spPr bwMode="auto">
          <a:xfrm>
            <a:off x="395288" y="430213"/>
            <a:ext cx="26701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lvl="0"/>
            <a:r>
              <a:rPr lang="en-GB" altLang="en-US"/>
              <a:t>Slide title</a:t>
            </a:r>
          </a:p>
        </p:txBody>
      </p:sp>
      <p:sp>
        <p:nvSpPr>
          <p:cNvPr id="103427" name="Rectangle 3">
            <a:extLst>
              <a:ext uri="{FF2B5EF4-FFF2-40B4-BE49-F238E27FC236}">
                <a16:creationId xmlns:a16="http://schemas.microsoft.com/office/drawing/2014/main" id="{7981F246-56A3-4EB5-9189-D8F373A0C8CA}"/>
              </a:ext>
            </a:extLst>
          </p:cNvPr>
          <p:cNvSpPr>
            <a:spLocks noGrp="1" noChangeArrowheads="1"/>
          </p:cNvSpPr>
          <p:nvPr>
            <p:ph type="body" idx="1"/>
          </p:nvPr>
        </p:nvSpPr>
        <p:spPr bwMode="auto">
          <a:xfrm>
            <a:off x="395288" y="1673225"/>
            <a:ext cx="450056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Slide body text</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887341402"/>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fontAlgn="base" hangingPunct="1">
        <a:lnSpc>
          <a:spcPct val="90000"/>
        </a:lnSpc>
        <a:spcBef>
          <a:spcPct val="0"/>
        </a:spcBef>
        <a:spcAft>
          <a:spcPct val="0"/>
        </a:spcAft>
        <a:defRPr sz="44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file:///G:\Cadets%20New%20ACPS\Airframes\ACP33%20Volume%204%20-%20Airframes\Powerpoint%20Slides\airframe-lesson-intro-revised.ppt"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6"/>
          <p:cNvSpPr>
            <a:spLocks noGrp="1" noChangeArrowheads="1"/>
          </p:cNvSpPr>
          <p:nvPr>
            <p:ph type="ctrTitle"/>
          </p:nvPr>
        </p:nvSpPr>
        <p:spPr/>
        <p:txBody>
          <a:bodyPr/>
          <a:lstStyle/>
          <a:p>
            <a:r>
              <a:rPr lang="en-GB"/>
              <a:t>Airframes</a:t>
            </a:r>
            <a:endParaRPr lang="en-US"/>
          </a:p>
        </p:txBody>
      </p:sp>
      <p:sp>
        <p:nvSpPr>
          <p:cNvPr id="3075" name="Rectangle 5"/>
          <p:cNvSpPr>
            <a:spLocks noGrp="1" noChangeArrowheads="1"/>
          </p:cNvSpPr>
          <p:nvPr>
            <p:ph type="subTitle" idx="1"/>
          </p:nvPr>
        </p:nvSpPr>
        <p:spPr/>
        <p:txBody>
          <a:bodyPr/>
          <a:lstStyle/>
          <a:p>
            <a:r>
              <a:rPr lang="en-GB"/>
              <a:t>Chapter 5: Wings &amp; Tailplane</a:t>
            </a:r>
            <a:endParaRPr lang="en-US"/>
          </a:p>
        </p:txBody>
      </p:sp>
      <p:sp>
        <p:nvSpPr>
          <p:cNvPr id="4" name="Rectangle 6"/>
          <p:cNvSpPr>
            <a:spLocks noGrp="1" noChangeArrowheads="1"/>
          </p:cNvSpPr>
          <p:nvPr>
            <p:ph type="sldNum" sz="quarter" idx="4294967295"/>
          </p:nvPr>
        </p:nvSpPr>
        <p:spPr>
          <a:xfrm>
            <a:off x="7010400" y="6245225"/>
            <a:ext cx="2133600" cy="476250"/>
          </a:xfrm>
          <a:prstGeom prst="rect">
            <a:avLst/>
          </a:prstGeom>
        </p:spPr>
        <p:txBody>
          <a:bodyPr/>
          <a:lstStyle/>
          <a:p>
            <a:pPr>
              <a:defRPr/>
            </a:pPr>
            <a:fld id="{E8E8C4DF-CD62-4DC2-A771-AE988B61276B}" type="slidenum">
              <a:rPr lang="en-GB"/>
              <a:pPr>
                <a:defRPr/>
              </a:pPr>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GB"/>
              <a:t>Wing Planform</a:t>
            </a:r>
          </a:p>
        </p:txBody>
      </p:sp>
      <p:sp>
        <p:nvSpPr>
          <p:cNvPr id="145411" name="Rectangle 3"/>
          <p:cNvSpPr>
            <a:spLocks noGrp="1" noChangeArrowheads="1"/>
          </p:cNvSpPr>
          <p:nvPr>
            <p:ph idx="1"/>
          </p:nvPr>
        </p:nvSpPr>
        <p:spPr>
          <a:xfrm>
            <a:off x="533400" y="1412875"/>
            <a:ext cx="8077200" cy="4154984"/>
          </a:xfrm>
        </p:spPr>
        <p:txBody>
          <a:bodyPr/>
          <a:lstStyle/>
          <a:p>
            <a:pPr marL="0" indent="0" algn="just">
              <a:buFontTx/>
              <a:buNone/>
            </a:pPr>
            <a:r>
              <a:rPr lang="en-GB" sz="2000" dirty="0"/>
              <a:t>The </a:t>
            </a:r>
            <a:r>
              <a:rPr lang="en-GB" sz="2000" b="1" i="1" dirty="0"/>
              <a:t>planform</a:t>
            </a:r>
            <a:r>
              <a:rPr lang="en-GB" sz="2000" dirty="0"/>
              <a:t> of wings becomes more important than their section, and low </a:t>
            </a:r>
            <a:r>
              <a:rPr lang="en-GB" sz="2000" b="1" i="1" dirty="0"/>
              <a:t>aspect ratio</a:t>
            </a:r>
            <a:r>
              <a:rPr lang="en-GB" sz="2000" dirty="0"/>
              <a:t> and sharper sweepback may be necessary. </a:t>
            </a:r>
          </a:p>
          <a:p>
            <a:pPr marL="0" indent="0" algn="just">
              <a:buFontTx/>
              <a:buNone/>
            </a:pPr>
            <a:endParaRPr lang="en-GB" sz="2000" dirty="0"/>
          </a:p>
          <a:p>
            <a:pPr marL="0" indent="0" algn="just">
              <a:buFontTx/>
              <a:buNone/>
            </a:pPr>
            <a:r>
              <a:rPr lang="en-GB" sz="2000" dirty="0"/>
              <a:t>The main disadvantage of swept-back wings is that they produce much less lift than an un-swept wing of the same area and </a:t>
            </a:r>
            <a:r>
              <a:rPr lang="en-GB" sz="2000" b="1" i="1" dirty="0"/>
              <a:t>aspect ratio</a:t>
            </a:r>
            <a:r>
              <a:rPr lang="en-GB" sz="2000" dirty="0"/>
              <a:t>. </a:t>
            </a:r>
          </a:p>
          <a:p>
            <a:pPr marL="0" indent="0" algn="just">
              <a:buFontTx/>
              <a:buNone/>
            </a:pPr>
            <a:endParaRPr lang="en-GB" sz="2000" dirty="0"/>
          </a:p>
          <a:p>
            <a:pPr marL="858838" lvl="1" algn="just"/>
            <a:r>
              <a:rPr lang="en-GB" sz="2000" dirty="0"/>
              <a:t>This means that when the aircraft is flying slowly, for instance during landings, a larger angle of attack is required to provide enough lift.</a:t>
            </a:r>
          </a:p>
          <a:p>
            <a:pPr marL="0" indent="0" algn="just">
              <a:buFontTx/>
              <a:buNone/>
            </a:pPr>
            <a:endParaRPr lang="en-GB" sz="2000" dirty="0"/>
          </a:p>
          <a:p>
            <a:pPr marL="0" indent="0" algn="just">
              <a:buFontTx/>
              <a:buNone/>
            </a:pPr>
            <a:r>
              <a:rPr lang="en-GB" sz="2000" dirty="0"/>
              <a:t>This can cause problems with landing gear and in pilot visibility. </a:t>
            </a:r>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C324EAB2-F8E2-48EE-8ABA-351E3E47B72A}" type="slidenum">
              <a:rPr lang="en-GB"/>
              <a:pPr>
                <a:defRPr/>
              </a:pPr>
              <a:t>10</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4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5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GB"/>
              <a:t>Swing Wings</a:t>
            </a:r>
          </a:p>
        </p:txBody>
      </p:sp>
      <p:sp>
        <p:nvSpPr>
          <p:cNvPr id="146435" name="Rectangle 3"/>
          <p:cNvSpPr>
            <a:spLocks noGrp="1" noChangeArrowheads="1"/>
          </p:cNvSpPr>
          <p:nvPr>
            <p:ph idx="1"/>
          </p:nvPr>
        </p:nvSpPr>
        <p:spPr>
          <a:xfrm>
            <a:off x="533400" y="981075"/>
            <a:ext cx="8077200" cy="4290405"/>
          </a:xfrm>
        </p:spPr>
        <p:txBody>
          <a:bodyPr/>
          <a:lstStyle/>
          <a:p>
            <a:pPr marL="0" indent="0" algn="just">
              <a:buFontTx/>
              <a:buNone/>
            </a:pPr>
            <a:r>
              <a:rPr lang="en-GB" sz="2000" dirty="0"/>
              <a:t>Being able to change the amount of sweepback in flight would be a way towards getting the best in both situations. </a:t>
            </a:r>
          </a:p>
          <a:p>
            <a:pPr marL="0" indent="0" algn="just">
              <a:buFontTx/>
              <a:buNone/>
            </a:pPr>
            <a:endParaRPr lang="en-GB" sz="2000" dirty="0"/>
          </a:p>
          <a:p>
            <a:pPr marL="0" indent="0" algn="just">
              <a:buFontTx/>
              <a:buNone/>
            </a:pPr>
            <a:r>
              <a:rPr lang="en-GB" sz="2000" dirty="0"/>
              <a:t>This has been done on many high speed military aircraft</a:t>
            </a:r>
          </a:p>
          <a:p>
            <a:pPr marL="0" indent="0" algn="just">
              <a:buFontTx/>
              <a:buNone/>
            </a:pPr>
            <a:endParaRPr lang="en-GB" sz="2000" dirty="0"/>
          </a:p>
          <a:p>
            <a:pPr marL="760413" lvl="1" algn="just"/>
            <a:r>
              <a:rPr lang="en-GB" sz="2000" dirty="0"/>
              <a:t>In the swept forward position it gives high aspect ratio wing for low-speed performance, allowing tight turns at low speeds and making flaps more effective for take-off and landing. </a:t>
            </a:r>
          </a:p>
          <a:p>
            <a:pPr marL="0" indent="0" algn="just">
              <a:buFontTx/>
              <a:buNone/>
            </a:pPr>
            <a:endParaRPr lang="en-GB" sz="2000" dirty="0"/>
          </a:p>
          <a:p>
            <a:pPr marL="760413" lvl="1" algn="just"/>
            <a:r>
              <a:rPr lang="en-GB" sz="2000" dirty="0"/>
              <a:t>In the swept back position, it is highly suited to high-speed flight.</a:t>
            </a:r>
          </a:p>
          <a:p>
            <a:pPr marL="0" indent="0" algn="just"/>
            <a:endParaRPr lang="en-GB" dirty="0"/>
          </a:p>
        </p:txBody>
      </p:sp>
      <p:sp>
        <p:nvSpPr>
          <p:cNvPr id="8"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2492D51C-BECC-459D-8BDD-D8848ACC7D90}" type="slidenum">
              <a:rPr lang="en-GB"/>
              <a:pPr>
                <a:defRPr/>
              </a:pPr>
              <a:t>11</a:t>
            </a:fld>
            <a:endParaRPr lang="en-GB"/>
          </a:p>
        </p:txBody>
      </p:sp>
      <p:pic>
        <p:nvPicPr>
          <p:cNvPr id="146437" name="Picture 5" descr="limage_f3amraam_04"/>
          <p:cNvPicPr>
            <a:picLocks noChangeAspect="1" noChangeArrowheads="1"/>
          </p:cNvPicPr>
          <p:nvPr/>
        </p:nvPicPr>
        <p:blipFill>
          <a:blip r:embed="rId3" cstate="print"/>
          <a:srcRect l="1219" r="2927"/>
          <a:stretch>
            <a:fillRect/>
          </a:stretch>
        </p:blipFill>
        <p:spPr bwMode="auto">
          <a:xfrm>
            <a:off x="2933700" y="4594225"/>
            <a:ext cx="3276600" cy="2111375"/>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4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64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6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GB"/>
              <a:t>Delta Wings</a:t>
            </a:r>
          </a:p>
        </p:txBody>
      </p:sp>
      <p:sp>
        <p:nvSpPr>
          <p:cNvPr id="147459" name="Rectangle 3"/>
          <p:cNvSpPr>
            <a:spLocks noGrp="1" noChangeArrowheads="1"/>
          </p:cNvSpPr>
          <p:nvPr>
            <p:ph idx="1"/>
          </p:nvPr>
        </p:nvSpPr>
        <p:spPr>
          <a:xfrm>
            <a:off x="533400" y="1412875"/>
            <a:ext cx="8077200" cy="4062651"/>
          </a:xfrm>
        </p:spPr>
        <p:txBody>
          <a:bodyPr/>
          <a:lstStyle/>
          <a:p>
            <a:pPr marL="0" indent="0" algn="just">
              <a:lnSpc>
                <a:spcPct val="90000"/>
              </a:lnSpc>
              <a:buFontTx/>
              <a:buNone/>
            </a:pPr>
            <a:r>
              <a:rPr lang="en-GB" sz="2000" dirty="0"/>
              <a:t>Another option for aircraft which need to fly at high speeds but also need to be able to turn tightly at all speeds is the delta wing. </a:t>
            </a:r>
          </a:p>
          <a:p>
            <a:pPr marL="0" indent="0" algn="just">
              <a:lnSpc>
                <a:spcPct val="90000"/>
              </a:lnSpc>
              <a:buFontTx/>
              <a:buNone/>
            </a:pPr>
            <a:endParaRPr lang="en-GB" sz="2000" dirty="0"/>
          </a:p>
          <a:p>
            <a:pPr marL="760413" lvl="1" algn="just">
              <a:lnSpc>
                <a:spcPct val="90000"/>
              </a:lnSpc>
            </a:pPr>
            <a:r>
              <a:rPr lang="en-GB" sz="2000" dirty="0"/>
              <a:t>This has the advantage of high sweepback, but the trailing edge is more suited to fitting effective flaps.</a:t>
            </a:r>
          </a:p>
          <a:p>
            <a:pPr marL="0" indent="0" algn="just">
              <a:lnSpc>
                <a:spcPct val="90000"/>
              </a:lnSpc>
              <a:buFontTx/>
              <a:buNone/>
            </a:pPr>
            <a:endParaRPr lang="en-GB" sz="2000" dirty="0"/>
          </a:p>
          <a:p>
            <a:pPr marL="0" indent="0" algn="just">
              <a:lnSpc>
                <a:spcPct val="90000"/>
              </a:lnSpc>
              <a:buFontTx/>
              <a:buNone/>
            </a:pPr>
            <a:r>
              <a:rPr lang="en-GB" sz="2000" dirty="0"/>
              <a:t>Because of the aerodynamics of delta wings, they are capable of producing lift at much </a:t>
            </a:r>
            <a:r>
              <a:rPr lang="en-GB" sz="2000" b="1" i="1" dirty="0"/>
              <a:t>higher angles of attack</a:t>
            </a:r>
            <a:r>
              <a:rPr lang="en-GB" sz="2000" dirty="0"/>
              <a:t> than other wing shapes, and so can be used on highly agile fighter aircraft.</a:t>
            </a:r>
          </a:p>
          <a:p>
            <a:pPr marL="0" indent="0" algn="just">
              <a:lnSpc>
                <a:spcPct val="90000"/>
              </a:lnSpc>
              <a:buFontTx/>
              <a:buNone/>
            </a:pPr>
            <a:endParaRPr lang="en-GB" sz="2000" dirty="0"/>
          </a:p>
          <a:p>
            <a:pPr marL="0" indent="0" algn="just">
              <a:lnSpc>
                <a:spcPct val="90000"/>
              </a:lnSpc>
              <a:buFontTx/>
              <a:buNone/>
            </a:pPr>
            <a:r>
              <a:rPr lang="en-GB" sz="2000" dirty="0"/>
              <a:t>Delta wings, which went out of fashion in the 1970s and 1980s, are becoming more common. Many examples can be seen, often in conjunction with </a:t>
            </a:r>
            <a:r>
              <a:rPr lang="en-GB" sz="2000" b="1" i="1" dirty="0"/>
              <a:t>Canard </a:t>
            </a:r>
            <a:r>
              <a:rPr lang="en-GB" sz="2000" b="1" i="1" dirty="0" err="1"/>
              <a:t>Foreplanes</a:t>
            </a:r>
            <a:r>
              <a:rPr lang="en-GB" sz="2000" b="1" i="1" dirty="0"/>
              <a:t> </a:t>
            </a:r>
            <a:r>
              <a:rPr lang="en-GB" sz="2000" dirty="0"/>
              <a:t>for control.</a:t>
            </a:r>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9108D1A3-B1F2-49E2-93F8-0EB19FC55440}" type="slidenum">
              <a:rPr lang="en-GB"/>
              <a:pPr>
                <a:defRPr/>
              </a:pPr>
              <a:t>12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GB"/>
              <a:t>Aspect Ratio</a:t>
            </a:r>
          </a:p>
        </p:txBody>
      </p:sp>
      <p:sp>
        <p:nvSpPr>
          <p:cNvPr id="148483" name="Rectangle 3"/>
          <p:cNvSpPr>
            <a:spLocks noGrp="1" noChangeArrowheads="1"/>
          </p:cNvSpPr>
          <p:nvPr>
            <p:ph idx="1"/>
          </p:nvPr>
        </p:nvSpPr>
        <p:spPr>
          <a:xfrm>
            <a:off x="533400" y="1295400"/>
            <a:ext cx="8077200" cy="4185761"/>
          </a:xfrm>
        </p:spPr>
        <p:txBody>
          <a:bodyPr/>
          <a:lstStyle/>
          <a:p>
            <a:pPr marL="0" indent="0" algn="just">
              <a:lnSpc>
                <a:spcPct val="90000"/>
              </a:lnSpc>
              <a:buFontTx/>
              <a:buNone/>
            </a:pPr>
            <a:r>
              <a:rPr lang="en-GB" sz="2000" dirty="0"/>
              <a:t>The aspect ratio of an aircraft’s wing is an important design feature, and is simply the ratio of the wing span to its average chord. </a:t>
            </a:r>
          </a:p>
          <a:p>
            <a:pPr marL="0" indent="0" algn="just">
              <a:lnSpc>
                <a:spcPct val="90000"/>
              </a:lnSpc>
              <a:buFontTx/>
              <a:buNone/>
            </a:pPr>
            <a:endParaRPr lang="en-GB" sz="2000" dirty="0"/>
          </a:p>
          <a:p>
            <a:pPr marL="0" indent="0" algn="just">
              <a:lnSpc>
                <a:spcPct val="90000"/>
              </a:lnSpc>
              <a:buFontTx/>
              <a:buNone/>
            </a:pPr>
            <a:r>
              <a:rPr lang="en-GB" sz="2000" dirty="0"/>
              <a:t>This is not always simple to calculate if a wing shape is complex, so another way of defining it is;</a:t>
            </a:r>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r>
              <a:rPr lang="en-GB" sz="2000" dirty="0"/>
              <a:t>So if a wing has an area of 80 square metres and a span of 20 metres the aspect ratio is (20</a:t>
            </a:r>
            <a:r>
              <a:rPr lang="en-GB" sz="2000" baseline="34000" dirty="0"/>
              <a:t>2</a:t>
            </a:r>
            <a:r>
              <a:rPr lang="en-GB" sz="2000" dirty="0"/>
              <a:t>/80 = 5). </a:t>
            </a:r>
          </a:p>
          <a:p>
            <a:pPr marL="0" indent="0" algn="just">
              <a:lnSpc>
                <a:spcPct val="90000"/>
              </a:lnSpc>
              <a:buFontTx/>
              <a:buNone/>
            </a:pPr>
            <a:endParaRPr lang="en-GB" sz="2000" dirty="0"/>
          </a:p>
          <a:p>
            <a:pPr marL="0" indent="0" algn="just">
              <a:lnSpc>
                <a:spcPct val="90000"/>
              </a:lnSpc>
              <a:buFontTx/>
              <a:buNone/>
            </a:pPr>
            <a:r>
              <a:rPr lang="en-GB" sz="2000" dirty="0"/>
              <a:t>It is usual to use the projected area to calculate the aspect ratio, that is, to include that part of the wing which is inside the fuselage.</a:t>
            </a:r>
          </a:p>
        </p:txBody>
      </p:sp>
      <p:sp>
        <p:nvSpPr>
          <p:cNvPr id="9"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DEA06BB4-B4A7-4686-AFE2-DB7D46F5EFBE}" type="slidenum">
              <a:rPr lang="en-GB"/>
              <a:pPr>
                <a:defRPr/>
              </a:pPr>
              <a:t>13</a:t>
            </a:fld>
            <a:endParaRPr lang="en-GB"/>
          </a:p>
        </p:txBody>
      </p:sp>
      <p:grpSp>
        <p:nvGrpSpPr>
          <p:cNvPr id="2" name="Group 6"/>
          <p:cNvGrpSpPr>
            <a:grpSpLocks/>
          </p:cNvGrpSpPr>
          <p:nvPr/>
        </p:nvGrpSpPr>
        <p:grpSpPr bwMode="auto">
          <a:xfrm>
            <a:off x="2915816" y="3017837"/>
            <a:ext cx="3128963" cy="822325"/>
            <a:chOff x="1488" y="2304"/>
            <a:chExt cx="1971" cy="518"/>
          </a:xfrm>
        </p:grpSpPr>
        <p:sp>
          <p:nvSpPr>
            <p:cNvPr id="15366" name="Text Box 4"/>
            <p:cNvSpPr txBox="1">
              <a:spLocks noChangeArrowheads="1"/>
            </p:cNvSpPr>
            <p:nvPr/>
          </p:nvSpPr>
          <p:spPr bwMode="auto">
            <a:xfrm>
              <a:off x="1488" y="2400"/>
              <a:ext cx="1632" cy="288"/>
            </a:xfrm>
            <a:prstGeom prst="rect">
              <a:avLst/>
            </a:prstGeom>
            <a:noFill/>
            <a:ln w="9525">
              <a:noFill/>
              <a:miter lim="800000"/>
              <a:headEnd/>
              <a:tailEnd/>
            </a:ln>
          </p:spPr>
          <p:txBody>
            <a:bodyPr>
              <a:spAutoFit/>
            </a:bodyPr>
            <a:lstStyle/>
            <a:p>
              <a:pPr>
                <a:spcBef>
                  <a:spcPct val="50000"/>
                </a:spcBef>
              </a:pPr>
              <a:r>
                <a:rPr lang="en-GB" dirty="0">
                  <a:solidFill>
                    <a:srgbClr val="FFFF00"/>
                  </a:solidFill>
                  <a:latin typeface="Arial" charset="0"/>
                </a:rPr>
                <a:t>Aspect Ratio = </a:t>
              </a:r>
            </a:p>
          </p:txBody>
        </p:sp>
        <p:sp>
          <p:nvSpPr>
            <p:cNvPr id="15367" name="Text Box 5"/>
            <p:cNvSpPr txBox="1">
              <a:spLocks noChangeArrowheads="1"/>
            </p:cNvSpPr>
            <p:nvPr/>
          </p:nvSpPr>
          <p:spPr bwMode="auto">
            <a:xfrm>
              <a:off x="2787" y="2304"/>
              <a:ext cx="672" cy="518"/>
            </a:xfrm>
            <a:prstGeom prst="rect">
              <a:avLst/>
            </a:prstGeom>
            <a:noFill/>
            <a:ln w="9525">
              <a:noFill/>
              <a:miter lim="800000"/>
              <a:headEnd/>
              <a:tailEnd/>
            </a:ln>
          </p:spPr>
          <p:txBody>
            <a:bodyPr>
              <a:spAutoFit/>
            </a:bodyPr>
            <a:lstStyle/>
            <a:p>
              <a:pPr>
                <a:spcBef>
                  <a:spcPct val="50000"/>
                </a:spcBef>
              </a:pPr>
              <a:r>
                <a:rPr lang="en-GB" u="sng">
                  <a:solidFill>
                    <a:srgbClr val="FFFF00"/>
                  </a:solidFill>
                  <a:latin typeface="Arial" charset="0"/>
                </a:rPr>
                <a:t>Span</a:t>
              </a:r>
              <a:r>
                <a:rPr lang="en-GB" u="sng" baseline="34000">
                  <a:solidFill>
                    <a:srgbClr val="FFFF00"/>
                  </a:solidFill>
                  <a:latin typeface="Arial" charset="0"/>
                </a:rPr>
                <a:t>2</a:t>
              </a:r>
            </a:p>
            <a:p>
              <a:pPr algn="ctr"/>
              <a:r>
                <a:rPr lang="en-GB">
                  <a:solidFill>
                    <a:srgbClr val="FFFF00"/>
                  </a:solidFill>
                  <a:latin typeface="Arial" charset="0"/>
                </a:rPr>
                <a:t>Area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4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848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8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GB"/>
              <a:t>Aspect Ratio - Examples</a:t>
            </a:r>
          </a:p>
        </p:txBody>
      </p:sp>
      <p:sp>
        <p:nvSpPr>
          <p:cNvPr id="149507" name="Rectangle 3"/>
          <p:cNvSpPr>
            <a:spLocks noGrp="1" noChangeArrowheads="1"/>
          </p:cNvSpPr>
          <p:nvPr>
            <p:ph idx="1"/>
          </p:nvPr>
        </p:nvSpPr>
        <p:spPr>
          <a:xfrm>
            <a:off x="533400" y="1412875"/>
            <a:ext cx="8077200" cy="4247317"/>
          </a:xfrm>
        </p:spPr>
        <p:txBody>
          <a:bodyPr/>
          <a:lstStyle/>
          <a:p>
            <a:pPr marL="0" indent="0" algn="just">
              <a:lnSpc>
                <a:spcPct val="90000"/>
              </a:lnSpc>
              <a:buFontTx/>
              <a:buNone/>
            </a:pPr>
            <a:r>
              <a:rPr lang="en-GB" sz="2000" dirty="0"/>
              <a:t>High performance sailplanes have aspect ratios in the region of 25 to 30, and fighters somewhere around 5 to 10.</a:t>
            </a:r>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r>
              <a:rPr lang="en-GB" sz="2000" dirty="0"/>
              <a:t>High aspect ratio reduces the induced drag caused by air flowing around the wing tips, and is ideal where long slow flights are required. </a:t>
            </a:r>
          </a:p>
          <a:p>
            <a:pPr marL="0" indent="0" algn="just">
              <a:lnSpc>
                <a:spcPct val="90000"/>
              </a:lnSpc>
              <a:buFontTx/>
              <a:buNone/>
            </a:pPr>
            <a:endParaRPr lang="en-GB" sz="2000" dirty="0"/>
          </a:p>
          <a:p>
            <a:pPr marL="0" indent="0" algn="ctr">
              <a:lnSpc>
                <a:spcPct val="90000"/>
              </a:lnSpc>
              <a:buFontTx/>
              <a:buNone/>
            </a:pPr>
            <a:r>
              <a:rPr lang="en-GB" sz="2000" i="1" dirty="0"/>
              <a:t>The drawback is that long, thin wings need to be heavier, and are very flexible.</a:t>
            </a:r>
          </a:p>
        </p:txBody>
      </p:sp>
      <p:sp>
        <p:nvSpPr>
          <p:cNvPr id="7"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584BC5D6-4359-45AA-8CFB-89B6ADA842F8}" type="slidenum">
              <a:rPr lang="en-GB"/>
              <a:pPr>
                <a:defRPr/>
              </a:pPr>
              <a:t>14</a:t>
            </a:fld>
            <a:endParaRPr lang="en-GB"/>
          </a:p>
        </p:txBody>
      </p:sp>
      <p:pic>
        <p:nvPicPr>
          <p:cNvPr id="149508" name="Picture 4"/>
          <p:cNvPicPr>
            <a:picLocks noChangeAspect="1" noChangeArrowheads="1"/>
          </p:cNvPicPr>
          <p:nvPr/>
        </p:nvPicPr>
        <p:blipFill>
          <a:blip r:embed="rId3" cstate="print"/>
          <a:srcRect/>
          <a:stretch>
            <a:fillRect/>
          </a:stretch>
        </p:blipFill>
        <p:spPr bwMode="auto">
          <a:xfrm>
            <a:off x="1238250" y="2204864"/>
            <a:ext cx="6667500" cy="1647825"/>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5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950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95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GB"/>
              <a:t>Monoplanes</a:t>
            </a:r>
          </a:p>
        </p:txBody>
      </p:sp>
      <p:sp>
        <p:nvSpPr>
          <p:cNvPr id="150531" name="Rectangle 3"/>
          <p:cNvSpPr>
            <a:spLocks noGrp="1" noChangeArrowheads="1"/>
          </p:cNvSpPr>
          <p:nvPr>
            <p:ph idx="1"/>
          </p:nvPr>
        </p:nvSpPr>
        <p:spPr>
          <a:xfrm>
            <a:off x="395288" y="1673225"/>
            <a:ext cx="8209160" cy="1828193"/>
          </a:xfrm>
        </p:spPr>
        <p:txBody>
          <a:bodyPr/>
          <a:lstStyle/>
          <a:p>
            <a:pPr marL="0" indent="0" algn="just">
              <a:buFontTx/>
              <a:buNone/>
            </a:pPr>
            <a:r>
              <a:rPr lang="en-GB" sz="2000" dirty="0"/>
              <a:t>Although there are still a few bi-planes around, most aircraft are </a:t>
            </a:r>
            <a:r>
              <a:rPr lang="en-GB" sz="2000" b="1" dirty="0"/>
              <a:t>monoplanes</a:t>
            </a:r>
            <a:r>
              <a:rPr lang="en-GB" sz="2000" dirty="0"/>
              <a:t>. This provides a very stiff, strong wing, without the drag penalty of the biplane arrangement.</a:t>
            </a:r>
          </a:p>
          <a:p>
            <a:pPr marL="0" indent="0" algn="just">
              <a:buFontTx/>
              <a:buNone/>
            </a:pPr>
            <a:endParaRPr lang="en-GB" sz="2000" dirty="0"/>
          </a:p>
          <a:p>
            <a:pPr marL="0" indent="0" algn="just">
              <a:buFontTx/>
              <a:buNone/>
            </a:pPr>
            <a:endParaRPr lang="en-GB" dirty="0"/>
          </a:p>
        </p:txBody>
      </p:sp>
      <p:sp>
        <p:nvSpPr>
          <p:cNvPr id="8"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2145D451-EEC7-4003-8D72-D3D635917D8C}" type="slidenum">
              <a:rPr lang="en-GB"/>
              <a:pPr>
                <a:defRPr/>
              </a:pPr>
              <a:t>15</a:t>
            </a:fld>
            <a:endParaRPr lang="en-GB"/>
          </a:p>
        </p:txBody>
      </p:sp>
      <p:sp>
        <p:nvSpPr>
          <p:cNvPr id="150532" name="Rectangle 4"/>
          <p:cNvSpPr>
            <a:spLocks noChangeArrowheads="1"/>
          </p:cNvSpPr>
          <p:nvPr/>
        </p:nvSpPr>
        <p:spPr bwMode="auto">
          <a:xfrm>
            <a:off x="533400" y="2743200"/>
            <a:ext cx="4267200" cy="2795588"/>
          </a:xfrm>
          <a:prstGeom prst="rect">
            <a:avLst/>
          </a:prstGeom>
          <a:noFill/>
          <a:ln w="9525">
            <a:noFill/>
            <a:miter lim="800000"/>
            <a:headEnd/>
            <a:tailEnd/>
          </a:ln>
        </p:spPr>
        <p:txBody>
          <a:bodyPr/>
          <a:lstStyle/>
          <a:p>
            <a:pPr algn="just">
              <a:spcBef>
                <a:spcPct val="20000"/>
              </a:spcBef>
            </a:pPr>
            <a:r>
              <a:rPr lang="en-GB" sz="2000" dirty="0">
                <a:solidFill>
                  <a:srgbClr val="FFFF00"/>
                </a:solidFill>
                <a:latin typeface="Arial" charset="0"/>
              </a:rPr>
              <a:t>Many light aircraft are </a:t>
            </a:r>
            <a:r>
              <a:rPr lang="en-GB" sz="2000" b="1" dirty="0">
                <a:solidFill>
                  <a:srgbClr val="FFFF00"/>
                </a:solidFill>
                <a:latin typeface="Arial" charset="0"/>
              </a:rPr>
              <a:t>braced monoplanes</a:t>
            </a:r>
            <a:r>
              <a:rPr lang="en-GB" sz="2000" dirty="0">
                <a:solidFill>
                  <a:srgbClr val="FFFF00"/>
                </a:solidFill>
                <a:latin typeface="Arial" charset="0"/>
              </a:rPr>
              <a:t>, having a diagonal bracing tie between the wing and fuselage. </a:t>
            </a:r>
          </a:p>
          <a:p>
            <a:pPr algn="just">
              <a:spcBef>
                <a:spcPct val="20000"/>
              </a:spcBef>
            </a:pPr>
            <a:endParaRPr lang="en-GB" sz="2000" dirty="0">
              <a:solidFill>
                <a:srgbClr val="FFFF00"/>
              </a:solidFill>
              <a:latin typeface="Arial" charset="0"/>
            </a:endParaRPr>
          </a:p>
          <a:p>
            <a:pPr algn="just">
              <a:spcBef>
                <a:spcPct val="20000"/>
              </a:spcBef>
            </a:pPr>
            <a:r>
              <a:rPr lang="en-GB" sz="2000" dirty="0">
                <a:solidFill>
                  <a:srgbClr val="FFFF00"/>
                </a:solidFill>
                <a:latin typeface="Arial" charset="0"/>
              </a:rPr>
              <a:t>This allows a lighter structure in the wing, because some of the lift load is taken by the brace. The extra drag caused is acceptable at low speeds.</a:t>
            </a:r>
          </a:p>
        </p:txBody>
      </p:sp>
      <p:pic>
        <p:nvPicPr>
          <p:cNvPr id="150533" name="Picture 5" descr="lightaircraft14"/>
          <p:cNvPicPr>
            <a:picLocks noChangeAspect="1" noChangeArrowheads="1"/>
          </p:cNvPicPr>
          <p:nvPr/>
        </p:nvPicPr>
        <p:blipFill>
          <a:blip r:embed="rId3" cstate="print"/>
          <a:srcRect t="17262" b="15302"/>
          <a:stretch>
            <a:fillRect/>
          </a:stretch>
        </p:blipFill>
        <p:spPr bwMode="auto">
          <a:xfrm>
            <a:off x="5175448" y="2490788"/>
            <a:ext cx="3429000" cy="3048000"/>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0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GB"/>
              <a:t>Cantilever Monoplanes</a:t>
            </a:r>
          </a:p>
        </p:txBody>
      </p:sp>
      <p:sp>
        <p:nvSpPr>
          <p:cNvPr id="151555" name="Rectangle 3"/>
          <p:cNvSpPr>
            <a:spLocks noGrp="1" noChangeArrowheads="1"/>
          </p:cNvSpPr>
          <p:nvPr>
            <p:ph idx="1"/>
          </p:nvPr>
        </p:nvSpPr>
        <p:spPr>
          <a:xfrm>
            <a:off x="533400" y="1143000"/>
            <a:ext cx="8077200" cy="5059847"/>
          </a:xfrm>
        </p:spPr>
        <p:txBody>
          <a:bodyPr/>
          <a:lstStyle/>
          <a:p>
            <a:pPr marL="0" indent="0" algn="just">
              <a:lnSpc>
                <a:spcPct val="90000"/>
              </a:lnSpc>
              <a:buFontTx/>
              <a:buNone/>
            </a:pPr>
            <a:r>
              <a:rPr lang="en-GB" sz="2000" dirty="0"/>
              <a:t>The cantilever wing is used for aircraft of all speeds, because it offers the lowest drag. </a:t>
            </a:r>
          </a:p>
          <a:p>
            <a:pPr marL="0" indent="0" algn="just">
              <a:lnSpc>
                <a:spcPct val="90000"/>
              </a:lnSpc>
              <a:buFontTx/>
              <a:buNone/>
            </a:pPr>
            <a:endParaRPr lang="en-GB" sz="2000" dirty="0"/>
          </a:p>
          <a:p>
            <a:pPr marL="0" indent="0" algn="just">
              <a:lnSpc>
                <a:spcPct val="90000"/>
              </a:lnSpc>
              <a:buFontTx/>
              <a:buNone/>
            </a:pPr>
            <a:r>
              <a:rPr lang="en-GB" sz="2000" dirty="0"/>
              <a:t>The wings have to be strong enough and stiff enough to carry the whole weight of the aircraft, plus its aerodynamic loads, without the need for external bracing.</a:t>
            </a:r>
          </a:p>
          <a:p>
            <a:pPr marL="0" indent="0" algn="just">
              <a:lnSpc>
                <a:spcPct val="90000"/>
              </a:lnSpc>
              <a:buFontTx/>
              <a:buNone/>
            </a:pPr>
            <a:endParaRPr lang="en-GB" sz="800" dirty="0"/>
          </a:p>
          <a:p>
            <a:pPr marL="0" indent="0" algn="just">
              <a:lnSpc>
                <a:spcPct val="90000"/>
              </a:lnSpc>
              <a:buFontTx/>
              <a:buNone/>
            </a:pPr>
            <a:r>
              <a:rPr lang="en-GB" sz="2000" dirty="0"/>
              <a:t>They can be categorised as;</a:t>
            </a:r>
          </a:p>
          <a:p>
            <a:pPr marL="0" indent="0" algn="just">
              <a:lnSpc>
                <a:spcPct val="90000"/>
              </a:lnSpc>
              <a:buFontTx/>
              <a:buNone/>
            </a:pPr>
            <a:endParaRPr lang="en-GB" sz="2000" dirty="0"/>
          </a:p>
          <a:p>
            <a:pPr marL="458788" algn="just">
              <a:lnSpc>
                <a:spcPct val="90000"/>
              </a:lnSpc>
            </a:pPr>
            <a:r>
              <a:rPr lang="en-GB" sz="2000" b="1" dirty="0"/>
              <a:t>Low Wing: </a:t>
            </a:r>
            <a:r>
              <a:rPr lang="en-GB" sz="2000" dirty="0"/>
              <a:t>Grob 115E ‘Tutor’</a:t>
            </a:r>
          </a:p>
          <a:p>
            <a:pPr marL="458788" algn="just">
              <a:lnSpc>
                <a:spcPct val="90000"/>
              </a:lnSpc>
            </a:pPr>
            <a:endParaRPr lang="en-GB" sz="2000" dirty="0"/>
          </a:p>
          <a:p>
            <a:pPr marL="458788" algn="just">
              <a:lnSpc>
                <a:spcPct val="90000"/>
              </a:lnSpc>
            </a:pPr>
            <a:endParaRPr lang="en-GB" sz="2000" dirty="0"/>
          </a:p>
          <a:p>
            <a:pPr marL="458788" algn="just">
              <a:lnSpc>
                <a:spcPct val="90000"/>
              </a:lnSpc>
            </a:pPr>
            <a:r>
              <a:rPr lang="en-GB" sz="2000" b="1" dirty="0"/>
              <a:t>Mid Wing:</a:t>
            </a:r>
            <a:r>
              <a:rPr lang="en-GB" sz="2000" dirty="0"/>
              <a:t> Gen Dyn F-16</a:t>
            </a:r>
            <a:endParaRPr lang="en-GB" sz="2000" b="1" dirty="0"/>
          </a:p>
          <a:p>
            <a:pPr marL="458788" algn="just">
              <a:lnSpc>
                <a:spcPct val="90000"/>
              </a:lnSpc>
            </a:pPr>
            <a:endParaRPr lang="en-GB" sz="2000" b="1" dirty="0"/>
          </a:p>
          <a:p>
            <a:pPr marL="458788" algn="just">
              <a:lnSpc>
                <a:spcPct val="90000"/>
              </a:lnSpc>
            </a:pPr>
            <a:endParaRPr lang="en-GB" sz="2000" b="1" dirty="0"/>
          </a:p>
          <a:p>
            <a:pPr marL="458788" algn="just">
              <a:lnSpc>
                <a:spcPct val="90000"/>
              </a:lnSpc>
            </a:pPr>
            <a:r>
              <a:rPr lang="en-GB" sz="2000" b="1" dirty="0"/>
              <a:t>High Wing: </a:t>
            </a:r>
            <a:r>
              <a:rPr lang="en-GB" sz="2000" dirty="0"/>
              <a:t>BAe Harrier GR9</a:t>
            </a:r>
          </a:p>
        </p:txBody>
      </p:sp>
      <p:sp>
        <p:nvSpPr>
          <p:cNvPr id="9"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5544C7FD-A96C-4F23-9434-B485844FEDA9}" type="slidenum">
              <a:rPr lang="en-GB"/>
              <a:pPr>
                <a:defRPr/>
              </a:pPr>
              <a:t>16</a:t>
            </a:fld>
            <a:endParaRPr lang="en-GB"/>
          </a:p>
        </p:txBody>
      </p:sp>
      <p:pic>
        <p:nvPicPr>
          <p:cNvPr id="151556" name="Picture 4"/>
          <p:cNvPicPr>
            <a:picLocks noChangeAspect="1" noChangeArrowheads="1"/>
          </p:cNvPicPr>
          <p:nvPr/>
        </p:nvPicPr>
        <p:blipFill>
          <a:blip r:embed="rId3" cstate="print"/>
          <a:srcRect/>
          <a:stretch>
            <a:fillRect/>
          </a:stretch>
        </p:blipFill>
        <p:spPr bwMode="auto">
          <a:xfrm>
            <a:off x="4572000" y="3218681"/>
            <a:ext cx="2438400" cy="801687"/>
          </a:xfrm>
          <a:prstGeom prst="rect">
            <a:avLst/>
          </a:prstGeom>
          <a:noFill/>
          <a:ln w="9525">
            <a:solidFill>
              <a:srgbClr val="FFFF00"/>
            </a:solidFill>
            <a:miter lim="800000"/>
            <a:headEnd/>
            <a:tailEnd/>
          </a:ln>
        </p:spPr>
      </p:pic>
      <p:pic>
        <p:nvPicPr>
          <p:cNvPr id="151557" name="Picture 5"/>
          <p:cNvPicPr>
            <a:picLocks noChangeAspect="1" noChangeArrowheads="1"/>
          </p:cNvPicPr>
          <p:nvPr/>
        </p:nvPicPr>
        <p:blipFill>
          <a:blip r:embed="rId4" cstate="print"/>
          <a:srcRect l="6848"/>
          <a:stretch>
            <a:fillRect/>
          </a:stretch>
        </p:blipFill>
        <p:spPr bwMode="auto">
          <a:xfrm>
            <a:off x="4572000" y="4077438"/>
            <a:ext cx="2438400" cy="1066800"/>
          </a:xfrm>
          <a:prstGeom prst="rect">
            <a:avLst/>
          </a:prstGeom>
          <a:noFill/>
          <a:ln w="9525">
            <a:solidFill>
              <a:srgbClr val="FFFF00"/>
            </a:solidFill>
            <a:miter lim="800000"/>
            <a:headEnd/>
            <a:tailEnd/>
          </a:ln>
        </p:spPr>
      </p:pic>
      <p:pic>
        <p:nvPicPr>
          <p:cNvPr id="151558" name="Picture 6"/>
          <p:cNvPicPr>
            <a:picLocks noChangeAspect="1" noChangeArrowheads="1"/>
          </p:cNvPicPr>
          <p:nvPr/>
        </p:nvPicPr>
        <p:blipFill>
          <a:blip r:embed="rId5" cstate="print"/>
          <a:srcRect r="6097"/>
          <a:stretch>
            <a:fillRect/>
          </a:stretch>
        </p:blipFill>
        <p:spPr bwMode="auto">
          <a:xfrm>
            <a:off x="4572000" y="5258377"/>
            <a:ext cx="2462213" cy="1033463"/>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5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5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15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155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15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155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1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GB"/>
              <a:t>Wing Functions</a:t>
            </a:r>
          </a:p>
        </p:txBody>
      </p:sp>
      <p:sp>
        <p:nvSpPr>
          <p:cNvPr id="152579" name="Rectangle 3"/>
          <p:cNvSpPr>
            <a:spLocks noGrp="1" noChangeArrowheads="1"/>
          </p:cNvSpPr>
          <p:nvPr>
            <p:ph idx="1"/>
          </p:nvPr>
        </p:nvSpPr>
        <p:spPr>
          <a:xfrm>
            <a:off x="533400" y="1412875"/>
            <a:ext cx="8077200" cy="4413516"/>
          </a:xfrm>
        </p:spPr>
        <p:txBody>
          <a:bodyPr/>
          <a:lstStyle/>
          <a:p>
            <a:pPr marL="0" indent="0" algn="just">
              <a:buFontTx/>
              <a:buNone/>
            </a:pPr>
            <a:r>
              <a:rPr lang="en-GB" sz="2000" dirty="0"/>
              <a:t>Obviously the primary function of the wings on an aircraft are to provide the lift required to enable it to fly.</a:t>
            </a:r>
          </a:p>
          <a:p>
            <a:pPr marL="0" indent="0" algn="just"/>
            <a:endParaRPr lang="en-GB" sz="2000" dirty="0"/>
          </a:p>
          <a:p>
            <a:pPr marL="0" indent="0" algn="just">
              <a:buFontTx/>
              <a:buNone/>
            </a:pPr>
            <a:r>
              <a:rPr lang="en-GB" sz="2000" dirty="0"/>
              <a:t>However, what other functions do you think a wing is expected to do?</a:t>
            </a:r>
          </a:p>
          <a:p>
            <a:pPr marL="0" indent="0" algn="just"/>
            <a:endParaRPr lang="en-GB" sz="2000" dirty="0"/>
          </a:p>
          <a:p>
            <a:pPr marL="0" indent="0" algn="just"/>
            <a:endParaRPr lang="en-GB" sz="2000" dirty="0"/>
          </a:p>
          <a:p>
            <a:pPr marL="0" indent="0" algn="just"/>
            <a:endParaRPr lang="en-GB" sz="2000" dirty="0"/>
          </a:p>
          <a:p>
            <a:pPr marL="0" indent="0" algn="just"/>
            <a:endParaRPr lang="en-GB" sz="2000" dirty="0"/>
          </a:p>
          <a:p>
            <a:pPr marL="0" indent="0" algn="just">
              <a:buFontTx/>
              <a:buNone/>
            </a:pPr>
            <a:endParaRPr lang="en-GB" sz="2000" i="1" dirty="0"/>
          </a:p>
          <a:p>
            <a:pPr marL="0" indent="0" algn="just">
              <a:buFontTx/>
              <a:buNone/>
            </a:pPr>
            <a:r>
              <a:rPr lang="en-GB" sz="2000" i="1" dirty="0"/>
              <a:t>As you can see, the wing can sometimes do lots of jobs as well as providing lift!</a:t>
            </a:r>
          </a:p>
          <a:p>
            <a:pPr marL="0" indent="0" algn="just"/>
            <a:endParaRPr lang="en-GB" i="1" dirty="0"/>
          </a:p>
        </p:txBody>
      </p:sp>
      <p:sp>
        <p:nvSpPr>
          <p:cNvPr id="11"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221C2179-6641-497E-B2E5-23BA30522B99}" type="slidenum">
              <a:rPr lang="en-GB"/>
              <a:pPr>
                <a:defRPr/>
              </a:pPr>
              <a:t>17</a:t>
            </a:fld>
            <a:endParaRPr lang="en-GB"/>
          </a:p>
        </p:txBody>
      </p:sp>
      <p:sp>
        <p:nvSpPr>
          <p:cNvPr id="152580" name="Text Box 4"/>
          <p:cNvSpPr txBox="1">
            <a:spLocks noChangeArrowheads="1"/>
          </p:cNvSpPr>
          <p:nvPr/>
        </p:nvSpPr>
        <p:spPr bwMode="auto">
          <a:xfrm rot="-418092">
            <a:off x="735710" y="3135158"/>
            <a:ext cx="2754313" cy="457200"/>
          </a:xfrm>
          <a:prstGeom prst="rect">
            <a:avLst/>
          </a:prstGeom>
          <a:noFill/>
          <a:ln w="9525">
            <a:noFill/>
            <a:miter lim="800000"/>
            <a:headEnd/>
            <a:tailEnd/>
          </a:ln>
        </p:spPr>
        <p:txBody>
          <a:bodyPr>
            <a:spAutoFit/>
          </a:bodyPr>
          <a:lstStyle/>
          <a:p>
            <a:pPr algn="ctr">
              <a:spcBef>
                <a:spcPct val="50000"/>
              </a:spcBef>
            </a:pPr>
            <a:r>
              <a:rPr lang="en-GB" dirty="0">
                <a:solidFill>
                  <a:srgbClr val="FFFF00"/>
                </a:solidFill>
                <a:latin typeface="Arial" charset="0"/>
              </a:rPr>
              <a:t>Carry Fuel</a:t>
            </a:r>
          </a:p>
        </p:txBody>
      </p:sp>
      <p:sp>
        <p:nvSpPr>
          <p:cNvPr id="152581" name="Text Box 5"/>
          <p:cNvSpPr txBox="1">
            <a:spLocks noChangeArrowheads="1"/>
          </p:cNvSpPr>
          <p:nvPr/>
        </p:nvSpPr>
        <p:spPr bwMode="auto">
          <a:xfrm rot="1215076">
            <a:off x="3402322" y="3157367"/>
            <a:ext cx="2460625" cy="822325"/>
          </a:xfrm>
          <a:prstGeom prst="rect">
            <a:avLst/>
          </a:prstGeom>
          <a:noFill/>
          <a:ln w="9525">
            <a:noFill/>
            <a:miter lim="800000"/>
            <a:headEnd/>
            <a:tailEnd/>
          </a:ln>
        </p:spPr>
        <p:txBody>
          <a:bodyPr>
            <a:spAutoFit/>
          </a:bodyPr>
          <a:lstStyle/>
          <a:p>
            <a:pPr algn="ctr">
              <a:spcBef>
                <a:spcPct val="50000"/>
              </a:spcBef>
            </a:pPr>
            <a:r>
              <a:rPr lang="en-GB" dirty="0">
                <a:solidFill>
                  <a:srgbClr val="FFFF00"/>
                </a:solidFill>
                <a:latin typeface="Arial" charset="0"/>
              </a:rPr>
              <a:t>Carry Weapons &amp; Stores</a:t>
            </a:r>
          </a:p>
        </p:txBody>
      </p:sp>
      <p:sp>
        <p:nvSpPr>
          <p:cNvPr id="152582" name="Text Box 6"/>
          <p:cNvSpPr txBox="1">
            <a:spLocks noChangeArrowheads="1"/>
          </p:cNvSpPr>
          <p:nvPr/>
        </p:nvSpPr>
        <p:spPr bwMode="auto">
          <a:xfrm rot="788368">
            <a:off x="3271044" y="3961905"/>
            <a:ext cx="2601913" cy="457200"/>
          </a:xfrm>
          <a:prstGeom prst="rect">
            <a:avLst/>
          </a:prstGeom>
          <a:noFill/>
          <a:ln w="9525">
            <a:noFill/>
            <a:miter lim="800000"/>
            <a:headEnd/>
            <a:tailEnd/>
          </a:ln>
        </p:spPr>
        <p:txBody>
          <a:bodyPr>
            <a:spAutoFit/>
          </a:bodyPr>
          <a:lstStyle/>
          <a:p>
            <a:pPr algn="ctr">
              <a:spcBef>
                <a:spcPct val="50000"/>
              </a:spcBef>
            </a:pPr>
            <a:r>
              <a:rPr lang="en-GB" dirty="0">
                <a:solidFill>
                  <a:srgbClr val="FFFF00"/>
                </a:solidFill>
                <a:latin typeface="Arial" charset="0"/>
              </a:rPr>
              <a:t>House Engines</a:t>
            </a:r>
          </a:p>
        </p:txBody>
      </p:sp>
      <p:sp>
        <p:nvSpPr>
          <p:cNvPr id="152583" name="Text Box 7"/>
          <p:cNvSpPr txBox="1">
            <a:spLocks noChangeArrowheads="1"/>
          </p:cNvSpPr>
          <p:nvPr/>
        </p:nvSpPr>
        <p:spPr bwMode="auto">
          <a:xfrm rot="-1250226">
            <a:off x="5654948" y="3449126"/>
            <a:ext cx="3146425" cy="822325"/>
          </a:xfrm>
          <a:prstGeom prst="rect">
            <a:avLst/>
          </a:prstGeom>
          <a:noFill/>
          <a:ln w="9525">
            <a:noFill/>
            <a:miter lim="800000"/>
            <a:headEnd/>
            <a:tailEnd/>
          </a:ln>
        </p:spPr>
        <p:txBody>
          <a:bodyPr>
            <a:spAutoFit/>
          </a:bodyPr>
          <a:lstStyle/>
          <a:p>
            <a:pPr algn="ctr">
              <a:spcBef>
                <a:spcPct val="50000"/>
              </a:spcBef>
            </a:pPr>
            <a:r>
              <a:rPr lang="en-GB" dirty="0">
                <a:solidFill>
                  <a:srgbClr val="FFFF00"/>
                </a:solidFill>
                <a:latin typeface="Arial" charset="0"/>
              </a:rPr>
              <a:t>House the Landing Gear</a:t>
            </a:r>
          </a:p>
        </p:txBody>
      </p:sp>
      <p:sp>
        <p:nvSpPr>
          <p:cNvPr id="152584" name="Text Box 8"/>
          <p:cNvSpPr txBox="1">
            <a:spLocks noChangeArrowheads="1"/>
          </p:cNvSpPr>
          <p:nvPr/>
        </p:nvSpPr>
        <p:spPr bwMode="auto">
          <a:xfrm rot="-1250226">
            <a:off x="573339" y="3816480"/>
            <a:ext cx="3244850" cy="457200"/>
          </a:xfrm>
          <a:prstGeom prst="rect">
            <a:avLst/>
          </a:prstGeom>
          <a:noFill/>
          <a:ln w="9525">
            <a:noFill/>
            <a:miter lim="800000"/>
            <a:headEnd/>
            <a:tailEnd/>
          </a:ln>
        </p:spPr>
        <p:txBody>
          <a:bodyPr>
            <a:spAutoFit/>
          </a:bodyPr>
          <a:lstStyle/>
          <a:p>
            <a:pPr algn="ctr">
              <a:spcBef>
                <a:spcPct val="50000"/>
              </a:spcBef>
            </a:pPr>
            <a:r>
              <a:rPr lang="en-GB" dirty="0">
                <a:solidFill>
                  <a:srgbClr val="FFFF00"/>
                </a:solidFill>
                <a:latin typeface="Arial" charset="0"/>
              </a:rPr>
              <a:t>Change Geometry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5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5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5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25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25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2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0" grpId="0"/>
      <p:bldP spid="152581" grpId="0"/>
      <p:bldP spid="152582" grpId="0"/>
      <p:bldP spid="152583" grpId="0"/>
      <p:bldP spid="1525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GB"/>
              <a:t>Flying Wings</a:t>
            </a:r>
          </a:p>
        </p:txBody>
      </p:sp>
      <p:sp>
        <p:nvSpPr>
          <p:cNvPr id="20484" name="Rectangle 3"/>
          <p:cNvSpPr>
            <a:spLocks noGrp="1" noChangeArrowheads="1"/>
          </p:cNvSpPr>
          <p:nvPr>
            <p:ph idx="1"/>
          </p:nvPr>
        </p:nvSpPr>
        <p:spPr>
          <a:xfrm>
            <a:off x="395288" y="1382713"/>
            <a:ext cx="8209160" cy="1015663"/>
          </a:xfrm>
        </p:spPr>
        <p:txBody>
          <a:bodyPr/>
          <a:lstStyle/>
          <a:p>
            <a:pPr marL="0" indent="0" algn="just">
              <a:buFontTx/>
              <a:buNone/>
            </a:pPr>
            <a:r>
              <a:rPr lang="en-GB" sz="2000" dirty="0"/>
              <a:t>So we can see that the wings are the main component of an airframe. In fact, aircraft have been designed and built which consist only of a pair of wings like the Northrop </a:t>
            </a:r>
            <a:r>
              <a:rPr lang="en-GB" sz="2000" b="1" i="1" dirty="0"/>
              <a:t>‘Flying Wing’</a:t>
            </a:r>
            <a:r>
              <a:rPr lang="en-GB" sz="2000" dirty="0"/>
              <a:t>. </a:t>
            </a:r>
          </a:p>
        </p:txBody>
      </p:sp>
      <p:sp>
        <p:nvSpPr>
          <p:cNvPr id="7"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5BBCBA50-1B38-4DD0-8949-070FAFA58B11}" type="slidenum">
              <a:rPr lang="en-GB"/>
              <a:pPr>
                <a:defRPr/>
              </a:pPr>
              <a:t>18</a:t>
            </a:fld>
            <a:endParaRPr lang="en-GB"/>
          </a:p>
        </p:txBody>
      </p:sp>
      <p:pic>
        <p:nvPicPr>
          <p:cNvPr id="20485" name="Picture 4" descr="wing-1"/>
          <p:cNvPicPr>
            <a:picLocks noChangeAspect="1" noChangeArrowheads="1"/>
          </p:cNvPicPr>
          <p:nvPr/>
        </p:nvPicPr>
        <p:blipFill>
          <a:blip r:embed="rId3" cstate="print"/>
          <a:srcRect l="2187" t="8572" r="2187" b="3175"/>
          <a:stretch>
            <a:fillRect/>
          </a:stretch>
        </p:blipFill>
        <p:spPr bwMode="auto">
          <a:xfrm>
            <a:off x="1586012" y="2564904"/>
            <a:ext cx="5827712" cy="3149600"/>
          </a:xfrm>
          <a:prstGeom prst="rect">
            <a:avLst/>
          </a:prstGeom>
          <a:noFill/>
          <a:ln w="9525">
            <a:solidFill>
              <a:srgbClr val="FFFF00"/>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GB"/>
              <a:t>Flying Wing Compromise</a:t>
            </a:r>
          </a:p>
        </p:txBody>
      </p:sp>
      <p:sp>
        <p:nvSpPr>
          <p:cNvPr id="21508" name="Rectangle 3"/>
          <p:cNvSpPr>
            <a:spLocks noGrp="1" noChangeArrowheads="1"/>
          </p:cNvSpPr>
          <p:nvPr>
            <p:ph idx="1"/>
          </p:nvPr>
        </p:nvSpPr>
        <p:spPr>
          <a:xfrm>
            <a:off x="395288" y="1228725"/>
            <a:ext cx="8209160" cy="1151084"/>
          </a:xfrm>
        </p:spPr>
        <p:txBody>
          <a:bodyPr/>
          <a:lstStyle/>
          <a:p>
            <a:pPr marL="0" indent="0" algn="just">
              <a:buFontTx/>
              <a:buNone/>
            </a:pPr>
            <a:r>
              <a:rPr lang="en-GB" sz="2000" dirty="0"/>
              <a:t>A more common compromise can be seen in aircraft like the Boeing B2 ‘Spirit’ , F-117A ‘Nighthawk’ and delta aircraft like Concorde.</a:t>
            </a:r>
          </a:p>
          <a:p>
            <a:pPr marL="0" indent="0" algn="just">
              <a:buFontTx/>
              <a:buNone/>
            </a:pPr>
            <a:endParaRPr lang="en-GB" dirty="0"/>
          </a:p>
        </p:txBody>
      </p:sp>
      <p:sp>
        <p:nvSpPr>
          <p:cNvPr id="9"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D3562919-D7E6-4C62-90AA-02B317153F2B}" type="slidenum">
              <a:rPr lang="en-GB"/>
              <a:pPr>
                <a:defRPr/>
              </a:pPr>
              <a:t>19</a:t>
            </a:fld>
            <a:endParaRPr lang="en-GB"/>
          </a:p>
        </p:txBody>
      </p:sp>
      <p:pic>
        <p:nvPicPr>
          <p:cNvPr id="167940" name="Picture 4" descr="b2-spirit"/>
          <p:cNvPicPr>
            <a:picLocks noChangeAspect="1" noChangeArrowheads="1"/>
          </p:cNvPicPr>
          <p:nvPr/>
        </p:nvPicPr>
        <p:blipFill>
          <a:blip r:embed="rId3" cstate="print">
            <a:lum bright="-6000" contrast="6000"/>
          </a:blip>
          <a:srcRect t="1140" r="2026" b="1166"/>
          <a:stretch>
            <a:fillRect/>
          </a:stretch>
        </p:blipFill>
        <p:spPr bwMode="auto">
          <a:xfrm>
            <a:off x="1043608" y="2132856"/>
            <a:ext cx="2855912" cy="3733800"/>
          </a:xfrm>
          <a:prstGeom prst="rect">
            <a:avLst/>
          </a:prstGeom>
          <a:noFill/>
          <a:ln w="9525">
            <a:solidFill>
              <a:srgbClr val="FFFF00"/>
            </a:solidFill>
            <a:miter lim="800000"/>
            <a:headEnd/>
            <a:tailEnd/>
          </a:ln>
        </p:spPr>
      </p:pic>
      <p:pic>
        <p:nvPicPr>
          <p:cNvPr id="167941" name="Picture 5" descr="Concorde"/>
          <p:cNvPicPr>
            <a:picLocks noChangeAspect="1" noChangeArrowheads="1"/>
          </p:cNvPicPr>
          <p:nvPr/>
        </p:nvPicPr>
        <p:blipFill>
          <a:blip r:embed="rId4" cstate="print">
            <a:lum contrast="6000"/>
          </a:blip>
          <a:srcRect l="10567" t="12787" r="15334" b="21342"/>
          <a:stretch>
            <a:fillRect/>
          </a:stretch>
        </p:blipFill>
        <p:spPr bwMode="auto">
          <a:xfrm>
            <a:off x="4958897" y="4269631"/>
            <a:ext cx="2209800" cy="1597025"/>
          </a:xfrm>
          <a:prstGeom prst="rect">
            <a:avLst/>
          </a:prstGeom>
          <a:noFill/>
          <a:ln w="9525">
            <a:solidFill>
              <a:srgbClr val="FFFF00"/>
            </a:solidFill>
            <a:miter lim="800000"/>
            <a:headEnd/>
            <a:tailEnd/>
          </a:ln>
        </p:spPr>
      </p:pic>
      <p:pic>
        <p:nvPicPr>
          <p:cNvPr id="167942" name="Picture 6" descr="f117"/>
          <p:cNvPicPr>
            <a:picLocks noChangeAspect="1" noChangeArrowheads="1"/>
          </p:cNvPicPr>
          <p:nvPr/>
        </p:nvPicPr>
        <p:blipFill>
          <a:blip r:embed="rId5" cstate="print">
            <a:lum contrast="6000"/>
          </a:blip>
          <a:srcRect/>
          <a:stretch>
            <a:fillRect/>
          </a:stretch>
        </p:blipFill>
        <p:spPr bwMode="auto">
          <a:xfrm>
            <a:off x="4953000" y="1969343"/>
            <a:ext cx="2209800" cy="2030413"/>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wipe(left)">
                                      <p:cBhvr>
                                        <p:cTn id="7" dur="500"/>
                                        <p:tgtEl>
                                          <p:spTgt spid="1679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7942"/>
                                        </p:tgtEl>
                                        <p:attrNameLst>
                                          <p:attrName>style.visibility</p:attrName>
                                        </p:attrNameLst>
                                      </p:cBhvr>
                                      <p:to>
                                        <p:strVal val="visible"/>
                                      </p:to>
                                    </p:set>
                                    <p:animEffect transition="in" filter="wipe(left)">
                                      <p:cBhvr>
                                        <p:cTn id="12" dur="500"/>
                                        <p:tgtEl>
                                          <p:spTgt spid="1679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7941"/>
                                        </p:tgtEl>
                                        <p:attrNameLst>
                                          <p:attrName>style.visibility</p:attrName>
                                        </p:attrNameLst>
                                      </p:cBhvr>
                                      <p:to>
                                        <p:strVal val="visible"/>
                                      </p:to>
                                    </p:set>
                                    <p:animEffect transition="in" filter="wipe(left)">
                                      <p:cBhvr>
                                        <p:cTn id="17" dur="500"/>
                                        <p:tgtEl>
                                          <p:spTgt spid="167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74CE3419-009C-4B95-B88C-7ED19DFBE555}" type="slidenum">
              <a:rPr lang="en-GB"/>
              <a:pPr>
                <a:defRPr/>
              </a:pPr>
              <a:t>2</a:t>
            </a:fld>
            <a:endParaRPr lang="en-GB"/>
          </a:p>
        </p:txBody>
      </p:sp>
      <p:pic>
        <p:nvPicPr>
          <p:cNvPr id="3" name="Picture 2">
            <a:extLst>
              <a:ext uri="{FF2B5EF4-FFF2-40B4-BE49-F238E27FC236}">
                <a16:creationId xmlns:a16="http://schemas.microsoft.com/office/drawing/2014/main" id="{6D4AA15A-ECF0-ECF1-CD30-91FC454DB193}"/>
              </a:ext>
            </a:extLst>
          </p:cNvPr>
          <p:cNvPicPr>
            <a:picLocks noChangeAspect="1"/>
          </p:cNvPicPr>
          <p:nvPr/>
        </p:nvPicPr>
        <p:blipFill>
          <a:blip r:embed="rId3"/>
          <a:stretch>
            <a:fillRect/>
          </a:stretch>
        </p:blipFill>
        <p:spPr>
          <a:xfrm>
            <a:off x="899592" y="620688"/>
            <a:ext cx="7125077" cy="4644428"/>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GB"/>
              <a:t>Wing Loads &amp; Forces</a:t>
            </a:r>
          </a:p>
        </p:txBody>
      </p:sp>
      <p:sp>
        <p:nvSpPr>
          <p:cNvPr id="173059" name="Rectangle 3"/>
          <p:cNvSpPr>
            <a:spLocks noGrp="1" noChangeArrowheads="1"/>
          </p:cNvSpPr>
          <p:nvPr>
            <p:ph idx="1"/>
          </p:nvPr>
        </p:nvSpPr>
        <p:spPr>
          <a:xfrm>
            <a:off x="395288" y="1125538"/>
            <a:ext cx="8077200" cy="4684359"/>
          </a:xfrm>
        </p:spPr>
        <p:txBody>
          <a:bodyPr/>
          <a:lstStyle/>
          <a:p>
            <a:pPr marL="0" indent="0" algn="just">
              <a:lnSpc>
                <a:spcPct val="90000"/>
              </a:lnSpc>
              <a:buFontTx/>
              <a:buNone/>
            </a:pPr>
            <a:r>
              <a:rPr lang="en-GB" sz="2000" dirty="0"/>
              <a:t>The wing is subject to a number of loads and forces, both whilst the aircraft is on the ground and when it is in the air.</a:t>
            </a:r>
          </a:p>
          <a:p>
            <a:pPr marL="0" indent="0" algn="just">
              <a:lnSpc>
                <a:spcPct val="90000"/>
              </a:lnSpc>
              <a:buFontTx/>
              <a:buNone/>
            </a:pPr>
            <a:endParaRPr lang="en-GB" sz="800" dirty="0"/>
          </a:p>
          <a:p>
            <a:pPr marL="760413" lvl="1" algn="just">
              <a:lnSpc>
                <a:spcPct val="90000"/>
              </a:lnSpc>
            </a:pPr>
            <a:r>
              <a:rPr lang="en-GB" sz="2000" dirty="0"/>
              <a:t>When an aircraft is moving through the air, the </a:t>
            </a:r>
            <a:r>
              <a:rPr lang="en-GB" sz="2000" b="1" i="1" dirty="0"/>
              <a:t>‘drag’ </a:t>
            </a:r>
            <a:r>
              <a:rPr lang="en-GB" sz="2000" dirty="0"/>
              <a:t>effect from the air to it’s forward motion places a force on the wing.</a:t>
            </a:r>
          </a:p>
          <a:p>
            <a:pPr marL="760413" lvl="1" algn="just">
              <a:lnSpc>
                <a:spcPct val="90000"/>
              </a:lnSpc>
            </a:pPr>
            <a:endParaRPr lang="en-GB" sz="800" dirty="0"/>
          </a:p>
          <a:p>
            <a:pPr marL="760413" lvl="1" algn="just">
              <a:lnSpc>
                <a:spcPct val="90000"/>
              </a:lnSpc>
            </a:pPr>
            <a:r>
              <a:rPr lang="en-GB" sz="2000" dirty="0"/>
              <a:t>Likewise, the act of the wing in generating lift also places forces on the structure.</a:t>
            </a:r>
          </a:p>
          <a:p>
            <a:pPr marL="760413" lvl="1" algn="just">
              <a:lnSpc>
                <a:spcPct val="90000"/>
              </a:lnSpc>
            </a:pPr>
            <a:endParaRPr lang="en-GB" sz="800" dirty="0"/>
          </a:p>
          <a:p>
            <a:pPr marL="760413" lvl="1" algn="just">
              <a:lnSpc>
                <a:spcPct val="90000"/>
              </a:lnSpc>
            </a:pPr>
            <a:r>
              <a:rPr lang="en-GB" sz="2000" dirty="0"/>
              <a:t>On the ground, the weight of the fuel, undercarriage, engines, wing structure and in military aircraft – weapon loads will all try and bend the wing under the force of gravity.</a:t>
            </a:r>
          </a:p>
          <a:p>
            <a:pPr marL="760413" lvl="1" algn="just">
              <a:lnSpc>
                <a:spcPct val="90000"/>
              </a:lnSpc>
            </a:pPr>
            <a:endParaRPr lang="en-GB" sz="2000" dirty="0"/>
          </a:p>
          <a:p>
            <a:pPr marL="0" indent="0" algn="just">
              <a:lnSpc>
                <a:spcPct val="90000"/>
              </a:lnSpc>
              <a:buFontTx/>
              <a:buNone/>
            </a:pPr>
            <a:r>
              <a:rPr lang="en-GB" sz="2000" dirty="0"/>
              <a:t>The designer has to make the wings strong and stiff enough to resist not only the forces of lift and drag, which try to bend them upwards and backwards, but also the loads that gravity will place on the structure.</a:t>
            </a:r>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3167A3CC-A487-43B5-953B-C90B6942FEC4}" type="slidenum">
              <a:rPr lang="en-GB"/>
              <a:pPr>
                <a:defRPr/>
              </a:pPr>
              <a:t>20</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30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3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GB"/>
              <a:t>Methods of Construction</a:t>
            </a:r>
          </a:p>
        </p:txBody>
      </p:sp>
      <p:sp>
        <p:nvSpPr>
          <p:cNvPr id="168963" name="Rectangle 3"/>
          <p:cNvSpPr>
            <a:spLocks noGrp="1" noChangeArrowheads="1"/>
          </p:cNvSpPr>
          <p:nvPr>
            <p:ph idx="1"/>
          </p:nvPr>
        </p:nvSpPr>
        <p:spPr>
          <a:xfrm>
            <a:off x="395288" y="1673225"/>
            <a:ext cx="8209160" cy="2936188"/>
          </a:xfrm>
        </p:spPr>
        <p:txBody>
          <a:bodyPr/>
          <a:lstStyle/>
          <a:p>
            <a:pPr marL="0" indent="0" algn="just">
              <a:buFontTx/>
              <a:buNone/>
            </a:pPr>
            <a:r>
              <a:rPr lang="en-GB" sz="2000" dirty="0"/>
              <a:t>As you have already seen, different sizes and types of aircraft can be constructed in different ways.</a:t>
            </a:r>
          </a:p>
          <a:p>
            <a:pPr marL="0" indent="0" algn="just">
              <a:buFontTx/>
              <a:buNone/>
            </a:pPr>
            <a:endParaRPr lang="en-GB" sz="2000" dirty="0"/>
          </a:p>
          <a:p>
            <a:pPr marL="0" indent="0" algn="just">
              <a:buFontTx/>
              <a:buNone/>
            </a:pPr>
            <a:r>
              <a:rPr lang="en-GB" sz="2000" dirty="0"/>
              <a:t>This applies to the mainplanes, or wings, as much as to any other part.</a:t>
            </a:r>
          </a:p>
          <a:p>
            <a:pPr marL="0" indent="0" algn="just">
              <a:buFontTx/>
              <a:buNone/>
            </a:pPr>
            <a:endParaRPr lang="en-GB" sz="2000" dirty="0"/>
          </a:p>
          <a:p>
            <a:pPr marL="0" indent="0" algn="ctr">
              <a:buFontTx/>
              <a:buNone/>
            </a:pPr>
            <a:r>
              <a:rPr lang="en-GB" sz="2000" i="1" dirty="0"/>
              <a:t>Can you think of component parts of the structure that make up a complete wing?</a:t>
            </a:r>
          </a:p>
          <a:p>
            <a:pPr marL="0" indent="0" algn="just">
              <a:buFontTx/>
              <a:buNone/>
            </a:pPr>
            <a:endParaRPr lang="en-GB" i="1" dirty="0"/>
          </a:p>
        </p:txBody>
      </p:sp>
      <p:sp>
        <p:nvSpPr>
          <p:cNvPr id="11"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D3DB50FC-E6FD-41B9-AAAA-F2872731B53E}" type="slidenum">
              <a:rPr lang="en-GB"/>
              <a:pPr>
                <a:defRPr/>
              </a:pPr>
              <a:t>21</a:t>
            </a:fld>
            <a:endParaRPr lang="en-GB"/>
          </a:p>
        </p:txBody>
      </p:sp>
      <p:sp>
        <p:nvSpPr>
          <p:cNvPr id="168964" name="Text Box 4"/>
          <p:cNvSpPr txBox="1">
            <a:spLocks noChangeArrowheads="1"/>
          </p:cNvSpPr>
          <p:nvPr/>
        </p:nvSpPr>
        <p:spPr bwMode="auto">
          <a:xfrm rot="-735998">
            <a:off x="1905000" y="4800600"/>
            <a:ext cx="1524000" cy="457200"/>
          </a:xfrm>
          <a:prstGeom prst="rect">
            <a:avLst/>
          </a:prstGeom>
          <a:noFill/>
          <a:ln w="9525">
            <a:noFill/>
            <a:miter lim="800000"/>
            <a:headEnd/>
            <a:tailEnd/>
          </a:ln>
        </p:spPr>
        <p:txBody>
          <a:bodyPr>
            <a:spAutoFit/>
          </a:bodyPr>
          <a:lstStyle/>
          <a:p>
            <a:pPr algn="ctr">
              <a:spcBef>
                <a:spcPct val="50000"/>
              </a:spcBef>
            </a:pPr>
            <a:r>
              <a:rPr lang="en-GB" dirty="0">
                <a:solidFill>
                  <a:srgbClr val="FFFF00"/>
                </a:solidFill>
                <a:latin typeface="Arial" charset="0"/>
              </a:rPr>
              <a:t>Spars</a:t>
            </a:r>
          </a:p>
        </p:txBody>
      </p:sp>
      <p:sp>
        <p:nvSpPr>
          <p:cNvPr id="168965" name="Text Box 5"/>
          <p:cNvSpPr txBox="1">
            <a:spLocks noChangeArrowheads="1"/>
          </p:cNvSpPr>
          <p:nvPr/>
        </p:nvSpPr>
        <p:spPr bwMode="auto">
          <a:xfrm rot="437702">
            <a:off x="3657600" y="4648200"/>
            <a:ext cx="1524000" cy="457200"/>
          </a:xfrm>
          <a:prstGeom prst="rect">
            <a:avLst/>
          </a:prstGeom>
          <a:noFill/>
          <a:ln w="9525">
            <a:noFill/>
            <a:miter lim="800000"/>
            <a:headEnd/>
            <a:tailEnd/>
          </a:ln>
        </p:spPr>
        <p:txBody>
          <a:bodyPr>
            <a:spAutoFit/>
          </a:bodyPr>
          <a:lstStyle/>
          <a:p>
            <a:pPr algn="ctr">
              <a:spcBef>
                <a:spcPct val="50000"/>
              </a:spcBef>
            </a:pPr>
            <a:r>
              <a:rPr lang="en-GB">
                <a:solidFill>
                  <a:srgbClr val="FFFF00"/>
                </a:solidFill>
                <a:latin typeface="Arial" charset="0"/>
              </a:rPr>
              <a:t>Skin</a:t>
            </a:r>
          </a:p>
        </p:txBody>
      </p:sp>
      <p:sp>
        <p:nvSpPr>
          <p:cNvPr id="168966" name="Text Box 6"/>
          <p:cNvSpPr txBox="1">
            <a:spLocks noChangeArrowheads="1"/>
          </p:cNvSpPr>
          <p:nvPr/>
        </p:nvSpPr>
        <p:spPr bwMode="auto">
          <a:xfrm rot="-383027">
            <a:off x="2895600" y="5486400"/>
            <a:ext cx="1524000" cy="457200"/>
          </a:xfrm>
          <a:prstGeom prst="rect">
            <a:avLst/>
          </a:prstGeom>
          <a:noFill/>
          <a:ln w="9525">
            <a:noFill/>
            <a:miter lim="800000"/>
            <a:headEnd/>
            <a:tailEnd/>
          </a:ln>
        </p:spPr>
        <p:txBody>
          <a:bodyPr>
            <a:spAutoFit/>
          </a:bodyPr>
          <a:lstStyle/>
          <a:p>
            <a:pPr algn="ctr">
              <a:spcBef>
                <a:spcPct val="50000"/>
              </a:spcBef>
            </a:pPr>
            <a:r>
              <a:rPr lang="en-GB">
                <a:solidFill>
                  <a:srgbClr val="FFFF00"/>
                </a:solidFill>
                <a:latin typeface="Arial" charset="0"/>
              </a:rPr>
              <a:t>Ribs</a:t>
            </a:r>
          </a:p>
        </p:txBody>
      </p:sp>
      <p:sp>
        <p:nvSpPr>
          <p:cNvPr id="168967" name="Text Box 7"/>
          <p:cNvSpPr txBox="1">
            <a:spLocks noChangeArrowheads="1"/>
          </p:cNvSpPr>
          <p:nvPr/>
        </p:nvSpPr>
        <p:spPr bwMode="auto">
          <a:xfrm rot="286542">
            <a:off x="4876800" y="5334000"/>
            <a:ext cx="1524000" cy="457200"/>
          </a:xfrm>
          <a:prstGeom prst="rect">
            <a:avLst/>
          </a:prstGeom>
          <a:noFill/>
          <a:ln w="9525">
            <a:noFill/>
            <a:miter lim="800000"/>
            <a:headEnd/>
            <a:tailEnd/>
          </a:ln>
        </p:spPr>
        <p:txBody>
          <a:bodyPr>
            <a:spAutoFit/>
          </a:bodyPr>
          <a:lstStyle/>
          <a:p>
            <a:pPr algn="ctr">
              <a:spcBef>
                <a:spcPct val="50000"/>
              </a:spcBef>
            </a:pPr>
            <a:r>
              <a:rPr lang="en-GB">
                <a:solidFill>
                  <a:srgbClr val="FFFF00"/>
                </a:solidFill>
                <a:latin typeface="Arial" charset="0"/>
              </a:rPr>
              <a:t>Ailerons</a:t>
            </a:r>
          </a:p>
        </p:txBody>
      </p:sp>
      <p:sp>
        <p:nvSpPr>
          <p:cNvPr id="168968" name="Text Box 8"/>
          <p:cNvSpPr txBox="1">
            <a:spLocks noChangeArrowheads="1"/>
          </p:cNvSpPr>
          <p:nvPr/>
        </p:nvSpPr>
        <p:spPr bwMode="auto">
          <a:xfrm rot="527245">
            <a:off x="5943600" y="4724400"/>
            <a:ext cx="1524000" cy="457200"/>
          </a:xfrm>
          <a:prstGeom prst="rect">
            <a:avLst/>
          </a:prstGeom>
          <a:noFill/>
          <a:ln w="9525">
            <a:noFill/>
            <a:miter lim="800000"/>
            <a:headEnd/>
            <a:tailEnd/>
          </a:ln>
        </p:spPr>
        <p:txBody>
          <a:bodyPr>
            <a:spAutoFit/>
          </a:bodyPr>
          <a:lstStyle/>
          <a:p>
            <a:pPr algn="ctr">
              <a:spcBef>
                <a:spcPct val="50000"/>
              </a:spcBef>
            </a:pPr>
            <a:r>
              <a:rPr lang="en-GB">
                <a:solidFill>
                  <a:srgbClr val="FFFF00"/>
                </a:solidFill>
                <a:latin typeface="Arial" charset="0"/>
              </a:rPr>
              <a:t>Flaps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9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9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9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9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89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8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168964" grpId="0"/>
      <p:bldP spid="168965" grpId="0"/>
      <p:bldP spid="168966" grpId="0"/>
      <p:bldP spid="168967" grpId="0"/>
      <p:bldP spid="1689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GB"/>
              <a:t>Methods of Construction</a:t>
            </a:r>
          </a:p>
        </p:txBody>
      </p:sp>
      <p:sp>
        <p:nvSpPr>
          <p:cNvPr id="169987" name="Rectangle 3"/>
          <p:cNvSpPr>
            <a:spLocks noGrp="1" noChangeArrowheads="1"/>
          </p:cNvSpPr>
          <p:nvPr>
            <p:ph idx="1"/>
          </p:nvPr>
        </p:nvSpPr>
        <p:spPr>
          <a:xfrm>
            <a:off x="533400" y="1194136"/>
            <a:ext cx="8077200" cy="4585871"/>
          </a:xfrm>
        </p:spPr>
        <p:txBody>
          <a:bodyPr/>
          <a:lstStyle/>
          <a:p>
            <a:pPr marL="0" indent="0" algn="just">
              <a:lnSpc>
                <a:spcPct val="90000"/>
              </a:lnSpc>
              <a:buFontTx/>
              <a:buNone/>
            </a:pPr>
            <a:r>
              <a:rPr lang="en-GB" sz="2000" dirty="0"/>
              <a:t>Each wing is basically made up of two parts; </a:t>
            </a:r>
          </a:p>
          <a:p>
            <a:pPr marL="0" indent="0" algn="just">
              <a:lnSpc>
                <a:spcPct val="90000"/>
              </a:lnSpc>
              <a:buFontTx/>
              <a:buNone/>
            </a:pPr>
            <a:endParaRPr lang="en-GB" sz="2000" dirty="0"/>
          </a:p>
          <a:p>
            <a:pPr marL="760413" lvl="1" algn="just">
              <a:lnSpc>
                <a:spcPct val="90000"/>
              </a:lnSpc>
            </a:pPr>
            <a:r>
              <a:rPr lang="en-GB" sz="2000" dirty="0"/>
              <a:t>The internal structure, such as the spars and the ribs</a:t>
            </a:r>
          </a:p>
          <a:p>
            <a:pPr marL="0" indent="0" algn="just">
              <a:lnSpc>
                <a:spcPct val="90000"/>
              </a:lnSpc>
              <a:buFontTx/>
              <a:buNone/>
            </a:pPr>
            <a:endParaRPr lang="en-GB" sz="2000" dirty="0"/>
          </a:p>
          <a:p>
            <a:pPr marL="760413" lvl="1" algn="just">
              <a:lnSpc>
                <a:spcPct val="90000"/>
              </a:lnSpc>
            </a:pPr>
            <a:r>
              <a:rPr lang="en-GB" sz="2000" dirty="0"/>
              <a:t>The skin, which can be of fabric, metal or composites. </a:t>
            </a:r>
          </a:p>
          <a:p>
            <a:pPr marL="0" indent="0" algn="just">
              <a:lnSpc>
                <a:spcPct val="90000"/>
              </a:lnSpc>
              <a:buFontTx/>
              <a:buNone/>
            </a:pPr>
            <a:endParaRPr lang="en-GB" sz="2000" dirty="0"/>
          </a:p>
          <a:p>
            <a:pPr marL="0" indent="0" algn="just">
              <a:lnSpc>
                <a:spcPct val="90000"/>
              </a:lnSpc>
              <a:buFontTx/>
              <a:buNone/>
            </a:pPr>
            <a:r>
              <a:rPr lang="en-GB" sz="2000" dirty="0"/>
              <a:t>Although the distinction between metal and composite wings may not be very apparent in modern fast jets or large transport aircraft.</a:t>
            </a:r>
          </a:p>
          <a:p>
            <a:pPr marL="0" indent="0" algn="just">
              <a:lnSpc>
                <a:spcPct val="90000"/>
              </a:lnSpc>
            </a:pPr>
            <a:endParaRPr lang="en-GB" sz="2000" dirty="0"/>
          </a:p>
          <a:p>
            <a:pPr marL="0" indent="0" algn="just">
              <a:lnSpc>
                <a:spcPct val="90000"/>
              </a:lnSpc>
              <a:buFontTx/>
              <a:buNone/>
            </a:pPr>
            <a:r>
              <a:rPr lang="en-GB" sz="2000" dirty="0"/>
              <a:t>Wing construction itself comes in two forms. The modern </a:t>
            </a:r>
            <a:r>
              <a:rPr lang="en-GB" sz="2000" b="1" i="1" dirty="0"/>
              <a:t>Stress Skin</a:t>
            </a:r>
            <a:r>
              <a:rPr lang="en-GB" sz="2000" dirty="0"/>
              <a:t> standard and the older </a:t>
            </a:r>
            <a:r>
              <a:rPr lang="en-GB" sz="2000" b="1" i="1" dirty="0"/>
              <a:t>Fabric Covered</a:t>
            </a:r>
            <a:r>
              <a:rPr lang="en-GB" sz="2000" dirty="0"/>
              <a:t> wing.</a:t>
            </a:r>
          </a:p>
          <a:p>
            <a:pPr marL="0" indent="0" algn="just">
              <a:lnSpc>
                <a:spcPct val="90000"/>
              </a:lnSpc>
              <a:buFontTx/>
              <a:buNone/>
            </a:pPr>
            <a:endParaRPr lang="en-GB" sz="2000" dirty="0"/>
          </a:p>
          <a:p>
            <a:pPr marL="0" indent="0" algn="just">
              <a:lnSpc>
                <a:spcPct val="90000"/>
              </a:lnSpc>
              <a:buFontTx/>
              <a:buNone/>
            </a:pPr>
            <a:r>
              <a:rPr lang="en-GB" sz="2000" dirty="0"/>
              <a:t>However, both forms of construction rely on a similar internal construction.</a:t>
            </a:r>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7F7849BD-12C9-4F98-87A1-BEA96F44D6CD}" type="slidenum">
              <a:rPr lang="en-GB"/>
              <a:pPr>
                <a:defRPr/>
              </a:pPr>
              <a:t>22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9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9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998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99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GB"/>
              <a:t>Fabric Covered Wings</a:t>
            </a:r>
          </a:p>
        </p:txBody>
      </p:sp>
      <p:sp>
        <p:nvSpPr>
          <p:cNvPr id="171011" name="Rectangle 3"/>
          <p:cNvSpPr>
            <a:spLocks noGrp="1" noChangeArrowheads="1"/>
          </p:cNvSpPr>
          <p:nvPr>
            <p:ph idx="1"/>
          </p:nvPr>
        </p:nvSpPr>
        <p:spPr>
          <a:xfrm>
            <a:off x="514350" y="1163637"/>
            <a:ext cx="8077200" cy="4585871"/>
          </a:xfrm>
        </p:spPr>
        <p:txBody>
          <a:bodyPr/>
          <a:lstStyle/>
          <a:p>
            <a:pPr marL="0" indent="0" algn="just">
              <a:lnSpc>
                <a:spcPct val="90000"/>
              </a:lnSpc>
              <a:buFontTx/>
              <a:buNone/>
            </a:pPr>
            <a:r>
              <a:rPr lang="en-GB" sz="2000" dirty="0"/>
              <a:t>The main structural members, as for most aircraft wings, are the </a:t>
            </a:r>
            <a:r>
              <a:rPr lang="en-GB" sz="2000" b="1" dirty="0"/>
              <a:t>front</a:t>
            </a:r>
            <a:r>
              <a:rPr lang="en-GB" sz="2000" dirty="0"/>
              <a:t> and </a:t>
            </a:r>
            <a:r>
              <a:rPr lang="en-GB" sz="2000" b="1" dirty="0"/>
              <a:t>rear spars</a:t>
            </a:r>
            <a:r>
              <a:rPr lang="en-GB" sz="2000" dirty="0"/>
              <a:t>, which are attached to each other by a series of </a:t>
            </a:r>
            <a:r>
              <a:rPr lang="en-GB" sz="2000" b="1" dirty="0"/>
              <a:t>ribs</a:t>
            </a:r>
            <a:r>
              <a:rPr lang="en-GB" sz="2000" dirty="0"/>
              <a:t>.</a:t>
            </a:r>
          </a:p>
          <a:p>
            <a:pPr marL="0" indent="0" algn="just">
              <a:lnSpc>
                <a:spcPct val="90000"/>
              </a:lnSpc>
              <a:buFontTx/>
              <a:buNone/>
            </a:pPr>
            <a:endParaRPr lang="en-GB" sz="2000" dirty="0"/>
          </a:p>
          <a:p>
            <a:pPr marL="858838" lvl="1" algn="just">
              <a:lnSpc>
                <a:spcPct val="90000"/>
              </a:lnSpc>
            </a:pPr>
            <a:r>
              <a:rPr lang="en-GB" sz="2000" b="1" dirty="0"/>
              <a:t>Ribs </a:t>
            </a:r>
            <a:r>
              <a:rPr lang="en-GB" sz="2000" dirty="0"/>
              <a:t>give the wing it’s section, and transfer loads from the covering into the spars.</a:t>
            </a:r>
          </a:p>
          <a:p>
            <a:pPr marL="858838" lvl="1" algn="just">
              <a:lnSpc>
                <a:spcPct val="90000"/>
              </a:lnSpc>
            </a:pPr>
            <a:endParaRPr lang="en-GB" sz="2000" dirty="0"/>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r>
              <a:rPr lang="en-GB" sz="2000" dirty="0"/>
              <a:t>Attached to the front spar is the leading edge section, in this case made up of nose ribs and the leading edge itself.</a:t>
            </a:r>
          </a:p>
        </p:txBody>
      </p:sp>
      <p:sp>
        <p:nvSpPr>
          <p:cNvPr id="19"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5659AB90-BB87-4456-83F1-C8F29E9DAD3D}" type="slidenum">
              <a:rPr lang="en-GB"/>
              <a:pPr>
                <a:defRPr/>
              </a:pPr>
              <a:t>23</a:t>
            </a:fld>
            <a:endParaRPr lang="en-GB"/>
          </a:p>
        </p:txBody>
      </p:sp>
      <p:grpSp>
        <p:nvGrpSpPr>
          <p:cNvPr id="3" name="Group 2">
            <a:extLst>
              <a:ext uri="{FF2B5EF4-FFF2-40B4-BE49-F238E27FC236}">
                <a16:creationId xmlns:a16="http://schemas.microsoft.com/office/drawing/2014/main" id="{14607D5A-1C8F-A251-32A9-76C9A6CD634D}"/>
              </a:ext>
            </a:extLst>
          </p:cNvPr>
          <p:cNvGrpSpPr/>
          <p:nvPr/>
        </p:nvGrpSpPr>
        <p:grpSpPr>
          <a:xfrm>
            <a:off x="247650" y="2780928"/>
            <a:ext cx="8382000" cy="2317750"/>
            <a:chOff x="381000" y="4159250"/>
            <a:chExt cx="8382000" cy="2317750"/>
          </a:xfrm>
        </p:grpSpPr>
        <p:grpSp>
          <p:nvGrpSpPr>
            <p:cNvPr id="2" name="Group 1">
              <a:extLst>
                <a:ext uri="{FF2B5EF4-FFF2-40B4-BE49-F238E27FC236}">
                  <a16:creationId xmlns:a16="http://schemas.microsoft.com/office/drawing/2014/main" id="{05AFEB5F-3C4F-203B-F46B-79A627F791EB}"/>
                </a:ext>
              </a:extLst>
            </p:cNvPr>
            <p:cNvGrpSpPr/>
            <p:nvPr/>
          </p:nvGrpSpPr>
          <p:grpSpPr>
            <a:xfrm>
              <a:off x="381000" y="4159250"/>
              <a:ext cx="8382000" cy="2317750"/>
              <a:chOff x="381000" y="3429000"/>
              <a:chExt cx="8382000" cy="2317750"/>
            </a:xfrm>
          </p:grpSpPr>
          <p:pic>
            <p:nvPicPr>
              <p:cNvPr id="171012" name="Picture 4"/>
              <p:cNvPicPr>
                <a:picLocks noChangeAspect="1" noChangeArrowheads="1"/>
              </p:cNvPicPr>
              <p:nvPr/>
            </p:nvPicPr>
            <p:blipFill>
              <a:blip r:embed="rId3" cstate="print"/>
              <a:srcRect/>
              <a:stretch>
                <a:fillRect/>
              </a:stretch>
            </p:blipFill>
            <p:spPr bwMode="auto">
              <a:xfrm>
                <a:off x="2590800" y="3505200"/>
                <a:ext cx="3924300" cy="1973263"/>
              </a:xfrm>
              <a:prstGeom prst="rect">
                <a:avLst/>
              </a:prstGeom>
              <a:noFill/>
              <a:ln w="9525">
                <a:solidFill>
                  <a:srgbClr val="FFFF00"/>
                </a:solidFill>
                <a:miter lim="800000"/>
                <a:headEnd/>
                <a:tailEnd/>
              </a:ln>
            </p:spPr>
          </p:pic>
          <p:sp>
            <p:nvSpPr>
              <p:cNvPr id="171013" name="Text Box 5"/>
              <p:cNvSpPr txBox="1">
                <a:spLocks noChangeArrowheads="1"/>
              </p:cNvSpPr>
              <p:nvPr/>
            </p:nvSpPr>
            <p:spPr bwMode="auto">
              <a:xfrm>
                <a:off x="914400" y="4953000"/>
                <a:ext cx="1295400" cy="366713"/>
              </a:xfrm>
              <a:prstGeom prst="rect">
                <a:avLst/>
              </a:prstGeom>
              <a:noFill/>
              <a:ln w="9525">
                <a:noFill/>
                <a:miter lim="800000"/>
                <a:headEnd/>
                <a:tailEnd/>
              </a:ln>
            </p:spPr>
            <p:txBody>
              <a:bodyPr>
                <a:spAutoFit/>
              </a:bodyPr>
              <a:lstStyle/>
              <a:p>
                <a:pPr>
                  <a:spcBef>
                    <a:spcPct val="50000"/>
                  </a:spcBef>
                </a:pPr>
                <a:r>
                  <a:rPr lang="en-US" sz="1800" b="1" i="1">
                    <a:solidFill>
                      <a:srgbClr val="FFFF00"/>
                    </a:solidFill>
                    <a:cs typeface="Times New Roman" charset="0"/>
                  </a:rPr>
                  <a:t>Front Spar</a:t>
                </a:r>
                <a:endParaRPr lang="en-GB" sz="1800" b="1" i="1">
                  <a:solidFill>
                    <a:srgbClr val="FFFF00"/>
                  </a:solidFill>
                  <a:cs typeface="Times New Roman" charset="0"/>
                </a:endParaRPr>
              </a:p>
            </p:txBody>
          </p:sp>
          <p:sp>
            <p:nvSpPr>
              <p:cNvPr id="171014" name="Text Box 6"/>
              <p:cNvSpPr txBox="1">
                <a:spLocks noChangeArrowheads="1"/>
              </p:cNvSpPr>
              <p:nvPr/>
            </p:nvSpPr>
            <p:spPr bwMode="auto">
              <a:xfrm>
                <a:off x="7467600" y="4191000"/>
                <a:ext cx="1295400" cy="366713"/>
              </a:xfrm>
              <a:prstGeom prst="rect">
                <a:avLst/>
              </a:prstGeom>
              <a:noFill/>
              <a:ln w="9525">
                <a:noFill/>
                <a:miter lim="800000"/>
                <a:headEnd/>
                <a:tailEnd/>
              </a:ln>
            </p:spPr>
            <p:txBody>
              <a:bodyPr>
                <a:spAutoFit/>
              </a:bodyPr>
              <a:lstStyle/>
              <a:p>
                <a:pPr>
                  <a:spcBef>
                    <a:spcPct val="50000"/>
                  </a:spcBef>
                </a:pPr>
                <a:r>
                  <a:rPr lang="en-US" sz="1800" b="1" i="1">
                    <a:solidFill>
                      <a:srgbClr val="FFFF00"/>
                    </a:solidFill>
                    <a:cs typeface="Times New Roman" charset="0"/>
                  </a:rPr>
                  <a:t>Rear Spar</a:t>
                </a:r>
                <a:endParaRPr lang="en-GB" sz="1800" b="1" i="1">
                  <a:solidFill>
                    <a:srgbClr val="FFFF00"/>
                  </a:solidFill>
                  <a:cs typeface="Times New Roman" charset="0"/>
                </a:endParaRPr>
              </a:p>
            </p:txBody>
          </p:sp>
          <p:sp>
            <p:nvSpPr>
              <p:cNvPr id="171015" name="Line 7"/>
              <p:cNvSpPr>
                <a:spLocks noChangeShapeType="1"/>
              </p:cNvSpPr>
              <p:nvPr/>
            </p:nvSpPr>
            <p:spPr bwMode="auto">
              <a:xfrm flipV="1">
                <a:off x="2133600" y="3962400"/>
                <a:ext cx="1524000" cy="1219200"/>
              </a:xfrm>
              <a:prstGeom prst="line">
                <a:avLst/>
              </a:prstGeom>
              <a:noFill/>
              <a:ln w="9525">
                <a:solidFill>
                  <a:srgbClr val="FFFF00"/>
                </a:solidFill>
                <a:round/>
                <a:headEnd/>
                <a:tailEnd type="triangle" w="med" len="med"/>
              </a:ln>
            </p:spPr>
            <p:txBody>
              <a:bodyPr/>
              <a:lstStyle/>
              <a:p>
                <a:endParaRPr lang="en-GB"/>
              </a:p>
            </p:txBody>
          </p:sp>
          <p:sp>
            <p:nvSpPr>
              <p:cNvPr id="171016" name="Line 8"/>
              <p:cNvSpPr>
                <a:spLocks noChangeShapeType="1"/>
              </p:cNvSpPr>
              <p:nvPr/>
            </p:nvSpPr>
            <p:spPr bwMode="auto">
              <a:xfrm flipH="1">
                <a:off x="6019800" y="4419600"/>
                <a:ext cx="1371600" cy="381000"/>
              </a:xfrm>
              <a:prstGeom prst="line">
                <a:avLst/>
              </a:prstGeom>
              <a:noFill/>
              <a:ln w="9525">
                <a:solidFill>
                  <a:srgbClr val="FFFF00"/>
                </a:solidFill>
                <a:round/>
                <a:headEnd/>
                <a:tailEnd type="triangle" w="med" len="med"/>
              </a:ln>
            </p:spPr>
            <p:txBody>
              <a:bodyPr/>
              <a:lstStyle/>
              <a:p>
                <a:endParaRPr lang="en-GB"/>
              </a:p>
            </p:txBody>
          </p:sp>
          <p:sp>
            <p:nvSpPr>
              <p:cNvPr id="171017" name="Text Box 9"/>
              <p:cNvSpPr txBox="1">
                <a:spLocks noChangeArrowheads="1"/>
              </p:cNvSpPr>
              <p:nvPr/>
            </p:nvSpPr>
            <p:spPr bwMode="auto">
              <a:xfrm>
                <a:off x="6781800" y="3505200"/>
                <a:ext cx="1295400" cy="366713"/>
              </a:xfrm>
              <a:prstGeom prst="rect">
                <a:avLst/>
              </a:prstGeom>
              <a:noFill/>
              <a:ln w="9525">
                <a:noFill/>
                <a:miter lim="800000"/>
                <a:headEnd/>
                <a:tailEnd/>
              </a:ln>
            </p:spPr>
            <p:txBody>
              <a:bodyPr>
                <a:spAutoFit/>
              </a:bodyPr>
              <a:lstStyle/>
              <a:p>
                <a:pPr>
                  <a:spcBef>
                    <a:spcPct val="50000"/>
                  </a:spcBef>
                </a:pPr>
                <a:r>
                  <a:rPr lang="en-US" sz="1800" b="1" i="1">
                    <a:solidFill>
                      <a:srgbClr val="FFFF00"/>
                    </a:solidFill>
                    <a:cs typeface="Times New Roman" charset="0"/>
                  </a:rPr>
                  <a:t>Ribs</a:t>
                </a:r>
                <a:endParaRPr lang="en-GB" sz="1800" b="1" i="1">
                  <a:solidFill>
                    <a:srgbClr val="FFFF00"/>
                  </a:solidFill>
                  <a:cs typeface="Times New Roman" charset="0"/>
                </a:endParaRPr>
              </a:p>
            </p:txBody>
          </p:sp>
          <p:sp>
            <p:nvSpPr>
              <p:cNvPr id="171018" name="Line 10"/>
              <p:cNvSpPr>
                <a:spLocks noChangeShapeType="1"/>
              </p:cNvSpPr>
              <p:nvPr/>
            </p:nvSpPr>
            <p:spPr bwMode="auto">
              <a:xfrm flipH="1">
                <a:off x="5824538" y="3748088"/>
                <a:ext cx="990600" cy="914400"/>
              </a:xfrm>
              <a:prstGeom prst="line">
                <a:avLst/>
              </a:prstGeom>
              <a:noFill/>
              <a:ln w="9525">
                <a:solidFill>
                  <a:srgbClr val="FFFF00"/>
                </a:solidFill>
                <a:round/>
                <a:headEnd/>
                <a:tailEnd type="triangle" w="med" len="med"/>
              </a:ln>
            </p:spPr>
            <p:txBody>
              <a:bodyPr/>
              <a:lstStyle/>
              <a:p>
                <a:endParaRPr lang="en-GB"/>
              </a:p>
            </p:txBody>
          </p:sp>
          <p:sp>
            <p:nvSpPr>
              <p:cNvPr id="171019" name="Text Box 11"/>
              <p:cNvSpPr txBox="1">
                <a:spLocks noChangeArrowheads="1"/>
              </p:cNvSpPr>
              <p:nvPr/>
            </p:nvSpPr>
            <p:spPr bwMode="auto">
              <a:xfrm>
                <a:off x="7315200" y="5105400"/>
                <a:ext cx="1295400" cy="641350"/>
              </a:xfrm>
              <a:prstGeom prst="rect">
                <a:avLst/>
              </a:prstGeom>
              <a:noFill/>
              <a:ln w="9525">
                <a:noFill/>
                <a:miter lim="800000"/>
                <a:headEnd/>
                <a:tailEnd/>
              </a:ln>
            </p:spPr>
            <p:txBody>
              <a:bodyPr>
                <a:spAutoFit/>
              </a:bodyPr>
              <a:lstStyle/>
              <a:p>
                <a:pPr algn="ctr">
                  <a:spcBef>
                    <a:spcPct val="50000"/>
                  </a:spcBef>
                </a:pPr>
                <a:r>
                  <a:rPr lang="en-US" sz="1800" b="1" i="1">
                    <a:solidFill>
                      <a:srgbClr val="FFFF00"/>
                    </a:solidFill>
                    <a:cs typeface="Times New Roman" charset="0"/>
                  </a:rPr>
                  <a:t>Trailing Edge</a:t>
                </a:r>
                <a:endParaRPr lang="en-GB" sz="1800" b="1" i="1">
                  <a:solidFill>
                    <a:srgbClr val="FFFF00"/>
                  </a:solidFill>
                  <a:cs typeface="Times New Roman" charset="0"/>
                </a:endParaRPr>
              </a:p>
            </p:txBody>
          </p:sp>
          <p:sp>
            <p:nvSpPr>
              <p:cNvPr id="171020" name="Text Box 12"/>
              <p:cNvSpPr txBox="1">
                <a:spLocks noChangeArrowheads="1"/>
              </p:cNvSpPr>
              <p:nvPr/>
            </p:nvSpPr>
            <p:spPr bwMode="auto">
              <a:xfrm>
                <a:off x="685800" y="3429000"/>
                <a:ext cx="1600200" cy="366713"/>
              </a:xfrm>
              <a:prstGeom prst="rect">
                <a:avLst/>
              </a:prstGeom>
              <a:noFill/>
              <a:ln w="9525">
                <a:noFill/>
                <a:miter lim="800000"/>
                <a:headEnd/>
                <a:tailEnd/>
              </a:ln>
            </p:spPr>
            <p:txBody>
              <a:bodyPr>
                <a:spAutoFit/>
              </a:bodyPr>
              <a:lstStyle/>
              <a:p>
                <a:pPr>
                  <a:spcBef>
                    <a:spcPct val="50000"/>
                  </a:spcBef>
                </a:pPr>
                <a:r>
                  <a:rPr lang="en-US" sz="1800" b="1" i="1">
                    <a:solidFill>
                      <a:srgbClr val="FFFF00"/>
                    </a:solidFill>
                    <a:cs typeface="Times New Roman" charset="0"/>
                  </a:rPr>
                  <a:t>Leading Edge</a:t>
                </a:r>
                <a:endParaRPr lang="en-GB" sz="1800" b="1" i="1">
                  <a:solidFill>
                    <a:srgbClr val="FFFF00"/>
                  </a:solidFill>
                  <a:cs typeface="Times New Roman" charset="0"/>
                </a:endParaRPr>
              </a:p>
            </p:txBody>
          </p:sp>
          <p:sp>
            <p:nvSpPr>
              <p:cNvPr id="171021" name="Line 13"/>
              <p:cNvSpPr>
                <a:spLocks noChangeShapeType="1"/>
              </p:cNvSpPr>
              <p:nvPr/>
            </p:nvSpPr>
            <p:spPr bwMode="auto">
              <a:xfrm>
                <a:off x="2133600" y="3657600"/>
                <a:ext cx="1219200" cy="76200"/>
              </a:xfrm>
              <a:prstGeom prst="line">
                <a:avLst/>
              </a:prstGeom>
              <a:noFill/>
              <a:ln w="9525">
                <a:solidFill>
                  <a:srgbClr val="FFFF00"/>
                </a:solidFill>
                <a:round/>
                <a:headEnd/>
                <a:tailEnd type="triangle" w="med" len="med"/>
              </a:ln>
            </p:spPr>
            <p:txBody>
              <a:bodyPr/>
              <a:lstStyle/>
              <a:p>
                <a:endParaRPr lang="en-GB"/>
              </a:p>
            </p:txBody>
          </p:sp>
          <p:sp>
            <p:nvSpPr>
              <p:cNvPr id="171022" name="Line 14"/>
              <p:cNvSpPr>
                <a:spLocks noChangeShapeType="1"/>
              </p:cNvSpPr>
              <p:nvPr/>
            </p:nvSpPr>
            <p:spPr bwMode="auto">
              <a:xfrm flipH="1" flipV="1">
                <a:off x="5973763" y="5292725"/>
                <a:ext cx="1600200" cy="228600"/>
              </a:xfrm>
              <a:prstGeom prst="line">
                <a:avLst/>
              </a:prstGeom>
              <a:noFill/>
              <a:ln w="9525">
                <a:solidFill>
                  <a:srgbClr val="FFFF00"/>
                </a:solidFill>
                <a:round/>
                <a:headEnd/>
                <a:tailEnd type="triangle" w="med" len="med"/>
              </a:ln>
            </p:spPr>
            <p:txBody>
              <a:bodyPr/>
              <a:lstStyle/>
              <a:p>
                <a:endParaRPr lang="en-GB"/>
              </a:p>
            </p:txBody>
          </p:sp>
          <p:sp>
            <p:nvSpPr>
              <p:cNvPr id="171023" name="Text Box 15"/>
              <p:cNvSpPr txBox="1">
                <a:spLocks noChangeArrowheads="1"/>
              </p:cNvSpPr>
              <p:nvPr/>
            </p:nvSpPr>
            <p:spPr bwMode="auto">
              <a:xfrm>
                <a:off x="381000" y="3962400"/>
                <a:ext cx="1600200" cy="641350"/>
              </a:xfrm>
              <a:prstGeom prst="rect">
                <a:avLst/>
              </a:prstGeom>
              <a:noFill/>
              <a:ln w="9525">
                <a:noFill/>
                <a:miter lim="800000"/>
                <a:headEnd/>
                <a:tailEnd/>
              </a:ln>
            </p:spPr>
            <p:txBody>
              <a:bodyPr>
                <a:spAutoFit/>
              </a:bodyPr>
              <a:lstStyle/>
              <a:p>
                <a:pPr algn="ctr">
                  <a:spcBef>
                    <a:spcPct val="50000"/>
                  </a:spcBef>
                </a:pPr>
                <a:r>
                  <a:rPr lang="en-US" sz="1800" b="1" i="1">
                    <a:solidFill>
                      <a:srgbClr val="FFFF00"/>
                    </a:solidFill>
                    <a:cs typeface="Times New Roman" charset="0"/>
                  </a:rPr>
                  <a:t>Extra Nose Ribs</a:t>
                </a:r>
                <a:endParaRPr lang="en-GB" sz="1800" b="1" i="1">
                  <a:solidFill>
                    <a:srgbClr val="FFFF00"/>
                  </a:solidFill>
                  <a:cs typeface="Times New Roman" charset="0"/>
                </a:endParaRPr>
              </a:p>
            </p:txBody>
          </p:sp>
        </p:grpSp>
        <p:sp>
          <p:nvSpPr>
            <p:cNvPr id="171024" name="Line 16"/>
            <p:cNvSpPr>
              <a:spLocks noChangeShapeType="1"/>
            </p:cNvSpPr>
            <p:nvPr/>
          </p:nvSpPr>
          <p:spPr bwMode="auto">
            <a:xfrm flipV="1">
              <a:off x="1497806" y="4564062"/>
              <a:ext cx="2052638" cy="492125"/>
            </a:xfrm>
            <a:prstGeom prst="line">
              <a:avLst/>
            </a:prstGeom>
            <a:noFill/>
            <a:ln w="9525">
              <a:solidFill>
                <a:srgbClr val="FFFF00"/>
              </a:solidFill>
              <a:round/>
              <a:headEnd/>
              <a:tailEnd type="triangle" w="med" len="med"/>
            </a:ln>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GB"/>
              <a:t>Fabric Covered Wings</a:t>
            </a:r>
          </a:p>
        </p:txBody>
      </p:sp>
      <p:sp>
        <p:nvSpPr>
          <p:cNvPr id="177155" name="Rectangle 3"/>
          <p:cNvSpPr>
            <a:spLocks noGrp="1" noChangeArrowheads="1"/>
          </p:cNvSpPr>
          <p:nvPr>
            <p:ph idx="1"/>
          </p:nvPr>
        </p:nvSpPr>
        <p:spPr>
          <a:xfrm>
            <a:off x="395288" y="1340768"/>
            <a:ext cx="8209160" cy="3785652"/>
          </a:xfrm>
        </p:spPr>
        <p:txBody>
          <a:bodyPr/>
          <a:lstStyle/>
          <a:p>
            <a:pPr marL="0" indent="0" algn="just">
              <a:lnSpc>
                <a:spcPct val="90000"/>
              </a:lnSpc>
              <a:buFontTx/>
              <a:buNone/>
            </a:pPr>
            <a:r>
              <a:rPr lang="en-GB" sz="2000" dirty="0"/>
              <a:t>The trailing edge section is similar, but of a different shape, and contains the ailerons and flaps. </a:t>
            </a:r>
          </a:p>
          <a:p>
            <a:pPr marL="0" indent="0" algn="just">
              <a:lnSpc>
                <a:spcPct val="90000"/>
              </a:lnSpc>
              <a:buFontTx/>
              <a:buNone/>
            </a:pPr>
            <a:endParaRPr lang="en-GB" sz="2000" dirty="0"/>
          </a:p>
          <a:p>
            <a:pPr marL="0" indent="0" algn="just">
              <a:lnSpc>
                <a:spcPct val="90000"/>
              </a:lnSpc>
              <a:buFontTx/>
              <a:buNone/>
            </a:pPr>
            <a:r>
              <a:rPr lang="en-GB" sz="2000" dirty="0"/>
              <a:t>Although the fabric covering takes very little load, it does strengthen and stiffen the structure a little, especially in torsion (twisting).</a:t>
            </a:r>
          </a:p>
          <a:p>
            <a:pPr marL="0" indent="0" algn="just">
              <a:lnSpc>
                <a:spcPct val="90000"/>
              </a:lnSpc>
              <a:buFontTx/>
              <a:buNone/>
            </a:pPr>
            <a:endParaRPr lang="en-GB" sz="2000" dirty="0"/>
          </a:p>
          <a:p>
            <a:pPr marL="0" indent="0" algn="just">
              <a:lnSpc>
                <a:spcPct val="90000"/>
              </a:lnSpc>
              <a:buFontTx/>
              <a:buNone/>
            </a:pPr>
            <a:r>
              <a:rPr lang="en-GB" sz="2000" dirty="0"/>
              <a:t>The main structural ribs help to support the fabric to keep a good aerodynamic section along the whole wing.</a:t>
            </a:r>
          </a:p>
          <a:p>
            <a:pPr marL="0" indent="0" algn="just">
              <a:lnSpc>
                <a:spcPct val="90000"/>
              </a:lnSpc>
              <a:buFontTx/>
              <a:buNone/>
            </a:pPr>
            <a:endParaRPr lang="en-GB" sz="2000" dirty="0"/>
          </a:p>
          <a:p>
            <a:pPr marL="0" indent="0" algn="just">
              <a:lnSpc>
                <a:spcPct val="90000"/>
              </a:lnSpc>
              <a:buFontTx/>
              <a:buNone/>
            </a:pPr>
            <a:r>
              <a:rPr lang="en-GB" sz="2000" dirty="0"/>
              <a:t>Along the leading edge, where the aerodynamic section curves most, extra nose ribs are added to make sure this important part of the wings is not upset by sagging of the covering fabric.</a:t>
            </a:r>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ADFCEEB3-093A-4A38-B9BC-27F710E57F2A}" type="slidenum">
              <a:rPr lang="en-GB"/>
              <a:pPr>
                <a:defRPr/>
              </a:pPr>
              <a:t>24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71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7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GB"/>
              <a:t>Stressed Skin Wings</a:t>
            </a:r>
          </a:p>
        </p:txBody>
      </p:sp>
      <p:sp>
        <p:nvSpPr>
          <p:cNvPr id="178179" name="Rectangle 3"/>
          <p:cNvSpPr>
            <a:spLocks noGrp="1" noChangeArrowheads="1"/>
          </p:cNvSpPr>
          <p:nvPr>
            <p:ph idx="1"/>
          </p:nvPr>
        </p:nvSpPr>
        <p:spPr>
          <a:xfrm>
            <a:off x="533400" y="1412875"/>
            <a:ext cx="8077200" cy="3699474"/>
          </a:xfrm>
        </p:spPr>
        <p:txBody>
          <a:bodyPr/>
          <a:lstStyle/>
          <a:p>
            <a:pPr marL="0" indent="0" algn="just">
              <a:buFontTx/>
              <a:buNone/>
            </a:pPr>
            <a:r>
              <a:rPr lang="en-GB" sz="2000" dirty="0"/>
              <a:t>Air loads on the wing increase at the square of the speed increase.</a:t>
            </a:r>
          </a:p>
          <a:p>
            <a:pPr marL="0" indent="0" algn="just">
              <a:buFontTx/>
              <a:buNone/>
            </a:pPr>
            <a:endParaRPr lang="en-GB" sz="800" dirty="0"/>
          </a:p>
          <a:p>
            <a:pPr marL="0" indent="0" algn="just">
              <a:buFontTx/>
              <a:buNone/>
            </a:pPr>
            <a:r>
              <a:rPr lang="en-GB" sz="2000" dirty="0"/>
              <a:t>For instance, at 400 knots the air loads are four times as great as the 200 knots achieved by the fastest of light aircraft. </a:t>
            </a:r>
          </a:p>
          <a:p>
            <a:pPr marL="766763" lvl="1" algn="just"/>
            <a:endParaRPr lang="en-GB" sz="800" dirty="0"/>
          </a:p>
          <a:p>
            <a:pPr marL="766763" lvl="1" algn="just"/>
            <a:r>
              <a:rPr lang="en-GB" sz="2000" dirty="0"/>
              <a:t>The Eurofighter Typhoon easily reaches speeds in excess of 1200 knots.</a:t>
            </a:r>
          </a:p>
          <a:p>
            <a:pPr marL="0" indent="0" algn="just">
              <a:buFontTx/>
              <a:buNone/>
            </a:pPr>
            <a:endParaRPr lang="en-GB" sz="800" dirty="0"/>
          </a:p>
          <a:p>
            <a:pPr marL="0" indent="0" algn="just">
              <a:buFontTx/>
              <a:buNone/>
            </a:pPr>
            <a:r>
              <a:rPr lang="en-GB" sz="2000" dirty="0"/>
              <a:t>Fabric covered wings cannot meet these higher loads, and so a more rigid </a:t>
            </a:r>
            <a:r>
              <a:rPr lang="en-GB" sz="2000" b="1" i="1" dirty="0"/>
              <a:t>‘Stressed’</a:t>
            </a:r>
            <a:r>
              <a:rPr lang="en-GB" sz="2000" dirty="0"/>
              <a:t> skin must be used.</a:t>
            </a:r>
          </a:p>
          <a:p>
            <a:pPr marL="0" indent="0" algn="just">
              <a:buFontTx/>
              <a:buNone/>
            </a:pPr>
            <a:endParaRPr lang="en-GB" sz="800" dirty="0"/>
          </a:p>
          <a:p>
            <a:pPr marL="766763" lvl="1" algn="just"/>
            <a:r>
              <a:rPr lang="en-GB" sz="2000" dirty="0"/>
              <a:t>Aluminium alloys are most often used for this, but composite materials (carbon fibre) are now becoming more common. </a:t>
            </a:r>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B426E813-CD0A-4937-8ED4-D5429285193E}" type="slidenum">
              <a:rPr lang="en-GB"/>
              <a:pPr>
                <a:defRPr/>
              </a:pPr>
              <a:t>25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1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81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GB"/>
              <a:t>Stressed Skin Wings</a:t>
            </a:r>
          </a:p>
        </p:txBody>
      </p:sp>
      <p:sp>
        <p:nvSpPr>
          <p:cNvPr id="180227" name="Rectangle 3"/>
          <p:cNvSpPr>
            <a:spLocks noGrp="1" noChangeArrowheads="1"/>
          </p:cNvSpPr>
          <p:nvPr>
            <p:ph idx="1"/>
          </p:nvPr>
        </p:nvSpPr>
        <p:spPr>
          <a:xfrm>
            <a:off x="533400" y="1268760"/>
            <a:ext cx="8077200" cy="4598182"/>
          </a:xfrm>
        </p:spPr>
        <p:txBody>
          <a:bodyPr/>
          <a:lstStyle/>
          <a:p>
            <a:pPr marL="0" indent="0" algn="just">
              <a:buFontTx/>
              <a:buNone/>
            </a:pPr>
            <a:r>
              <a:rPr lang="en-GB" sz="2000" dirty="0"/>
              <a:t>Both aluminium alloy and composite provide a smoother finish and more contour to the shape than a fabric covering, but if it is very thin it does not give much extra strength.</a:t>
            </a:r>
          </a:p>
          <a:p>
            <a:pPr marL="0" indent="0" algn="just">
              <a:buFontTx/>
              <a:buNone/>
            </a:pPr>
            <a:endParaRPr lang="en-GB" sz="2000" dirty="0"/>
          </a:p>
          <a:p>
            <a:pPr marL="0" indent="0" algn="just">
              <a:buFontTx/>
              <a:buNone/>
            </a:pPr>
            <a:r>
              <a:rPr lang="en-GB" sz="2000" dirty="0"/>
              <a:t>If the skin is thicker, it can share the loads taken by the structure underneath, which can then be made lighter. </a:t>
            </a:r>
          </a:p>
          <a:p>
            <a:pPr marL="0" indent="0" algn="just">
              <a:buFontTx/>
              <a:buNone/>
            </a:pPr>
            <a:endParaRPr lang="en-GB" sz="2000" dirty="0"/>
          </a:p>
          <a:p>
            <a:pPr marL="0" indent="0" algn="just">
              <a:buFontTx/>
              <a:buNone/>
            </a:pPr>
            <a:r>
              <a:rPr lang="en-GB" sz="2000" dirty="0"/>
              <a:t>Almost all aircraft have their structure made entirely in metal, or a mixture of metal and composite materials.</a:t>
            </a:r>
          </a:p>
          <a:p>
            <a:pPr marL="0" indent="0" algn="just">
              <a:buFontTx/>
              <a:buNone/>
            </a:pPr>
            <a:endParaRPr lang="en-GB" sz="2000" dirty="0"/>
          </a:p>
          <a:p>
            <a:pPr marL="0" indent="0" algn="ctr">
              <a:buFontTx/>
              <a:buNone/>
            </a:pPr>
            <a:r>
              <a:rPr lang="en-GB" sz="2000" i="1" dirty="0"/>
              <a:t>The main spars are still the main strength members, but a large contribution to the strength is made by the skin.</a:t>
            </a:r>
          </a:p>
          <a:p>
            <a:pPr marL="0" indent="0" algn="just">
              <a:buFontTx/>
              <a:buNone/>
            </a:pPr>
            <a:endParaRPr lang="en-GB" i="1" dirty="0"/>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62A4E950-D819-4AB6-A7B7-4E383C518C32}" type="slidenum">
              <a:rPr lang="en-GB"/>
              <a:pPr>
                <a:defRPr/>
              </a:pPr>
              <a:t>26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GB"/>
              <a:t>Stressed Skin Construction</a:t>
            </a:r>
          </a:p>
        </p:txBody>
      </p:sp>
      <p:sp>
        <p:nvSpPr>
          <p:cNvPr id="181251" name="Rectangle 3"/>
          <p:cNvSpPr>
            <a:spLocks noGrp="1" noChangeArrowheads="1"/>
          </p:cNvSpPr>
          <p:nvPr>
            <p:ph idx="1"/>
          </p:nvPr>
        </p:nvSpPr>
        <p:spPr>
          <a:xfrm>
            <a:off x="395288" y="1340768"/>
            <a:ext cx="8209160" cy="4468916"/>
          </a:xfrm>
        </p:spPr>
        <p:txBody>
          <a:bodyPr/>
          <a:lstStyle/>
          <a:p>
            <a:pPr marL="0" indent="0" algn="just">
              <a:lnSpc>
                <a:spcPct val="90000"/>
              </a:lnSpc>
              <a:buFontTx/>
              <a:buNone/>
            </a:pPr>
            <a:r>
              <a:rPr lang="en-GB" sz="2000" dirty="0"/>
              <a:t>In a Stressed Skin wing, the whole wing is normally of metal construction, although the wing tip, ailerons and leading edge may be of composites. </a:t>
            </a:r>
          </a:p>
          <a:p>
            <a:pPr marL="0" indent="0" algn="just">
              <a:lnSpc>
                <a:spcPct val="90000"/>
              </a:lnSpc>
              <a:buFontTx/>
              <a:buNone/>
            </a:pPr>
            <a:endParaRPr lang="en-GB" sz="2000" dirty="0"/>
          </a:p>
          <a:p>
            <a:pPr marL="766763" lvl="1" algn="just">
              <a:lnSpc>
                <a:spcPct val="90000"/>
              </a:lnSpc>
            </a:pPr>
            <a:r>
              <a:rPr lang="en-GB" sz="2000" dirty="0"/>
              <a:t>As the use of composites increase, more and more of the airframe will be made this way.</a:t>
            </a:r>
          </a:p>
          <a:p>
            <a:pPr marL="766763" lvl="1" algn="just">
              <a:lnSpc>
                <a:spcPct val="90000"/>
              </a:lnSpc>
            </a:pPr>
            <a:endParaRPr lang="en-GB" sz="2000" dirty="0"/>
          </a:p>
          <a:p>
            <a:pPr marL="0" indent="0" algn="just">
              <a:lnSpc>
                <a:spcPct val="90000"/>
              </a:lnSpc>
              <a:buFontTx/>
              <a:buNone/>
            </a:pPr>
            <a:r>
              <a:rPr lang="en-GB" sz="2000" dirty="0"/>
              <a:t>To reduce weight the ribs (both metallic and composite) may have large lightening holes, with flanged edges to keep the required stiffness.</a:t>
            </a:r>
          </a:p>
          <a:p>
            <a:pPr marL="0" indent="0" algn="just">
              <a:lnSpc>
                <a:spcPct val="90000"/>
              </a:lnSpc>
              <a:buFontTx/>
              <a:buNone/>
            </a:pPr>
            <a:endParaRPr lang="en-GB" sz="2000" dirty="0"/>
          </a:p>
          <a:p>
            <a:pPr marL="0" indent="0" algn="just">
              <a:lnSpc>
                <a:spcPct val="90000"/>
              </a:lnSpc>
              <a:buFontTx/>
              <a:buNone/>
            </a:pPr>
            <a:r>
              <a:rPr lang="en-GB" sz="2000" dirty="0"/>
              <a:t>The skin may be fixed to the internal structure by rivets and bolts, as shown on the following diagram, or by bonding (gluing), using special adhesives.</a:t>
            </a:r>
          </a:p>
          <a:p>
            <a:pPr marL="0" indent="0" algn="just">
              <a:lnSpc>
                <a:spcPct val="90000"/>
              </a:lnSpc>
              <a:buFontTx/>
              <a:buNone/>
            </a:pPr>
            <a:endParaRPr lang="en-GB" dirty="0"/>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D3C9F494-6475-44A0-ADAA-B841DE088CF7}" type="slidenum">
              <a:rPr lang="en-GB"/>
              <a:pPr>
                <a:defRPr/>
              </a:pPr>
              <a:t>27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2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GB"/>
              <a:t>Stiffening Stringers</a:t>
            </a:r>
          </a:p>
        </p:txBody>
      </p:sp>
      <p:sp>
        <p:nvSpPr>
          <p:cNvPr id="190467" name="Rectangle 3"/>
          <p:cNvSpPr>
            <a:spLocks noGrp="1" noChangeArrowheads="1"/>
          </p:cNvSpPr>
          <p:nvPr>
            <p:ph idx="1"/>
          </p:nvPr>
        </p:nvSpPr>
        <p:spPr>
          <a:xfrm>
            <a:off x="467420" y="1285003"/>
            <a:ext cx="8209160" cy="2209800"/>
          </a:xfrm>
        </p:spPr>
        <p:txBody>
          <a:bodyPr/>
          <a:lstStyle/>
          <a:p>
            <a:pPr marL="0" indent="0" algn="just">
              <a:buFontTx/>
              <a:buNone/>
            </a:pPr>
            <a:r>
              <a:rPr lang="en-GB" sz="2000" dirty="0"/>
              <a:t>The stressed wing skin must be stiffened to prevent buckling between the ribs. </a:t>
            </a:r>
          </a:p>
          <a:p>
            <a:pPr marL="0" indent="0" algn="just">
              <a:buFontTx/>
              <a:buNone/>
            </a:pPr>
            <a:endParaRPr lang="en-GB" sz="2000" dirty="0"/>
          </a:p>
          <a:p>
            <a:pPr marL="0" indent="0" algn="just">
              <a:buFontTx/>
              <a:buNone/>
            </a:pPr>
            <a:r>
              <a:rPr lang="en-GB" sz="2000" dirty="0"/>
              <a:t>A simple solution is to add stringers which would be bonded or riveted to them, or integrally machined.</a:t>
            </a:r>
          </a:p>
          <a:p>
            <a:pPr marL="0" indent="0" algn="just">
              <a:buFontTx/>
              <a:buNone/>
            </a:pPr>
            <a:endParaRPr lang="en-GB" dirty="0"/>
          </a:p>
        </p:txBody>
      </p:sp>
      <p:sp>
        <p:nvSpPr>
          <p:cNvPr id="9"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FBD83A91-7F56-4A82-866D-CC501C1921A1}" type="slidenum">
              <a:rPr lang="en-GB"/>
              <a:pPr>
                <a:defRPr/>
              </a:pPr>
              <a:t>28</a:t>
            </a:fld>
            <a:endParaRPr lang="en-GB"/>
          </a:p>
        </p:txBody>
      </p:sp>
      <p:grpSp>
        <p:nvGrpSpPr>
          <p:cNvPr id="3" name="Group 2">
            <a:extLst>
              <a:ext uri="{FF2B5EF4-FFF2-40B4-BE49-F238E27FC236}">
                <a16:creationId xmlns:a16="http://schemas.microsoft.com/office/drawing/2014/main" id="{88910C3F-32A5-A639-6FD9-A3804559E949}"/>
              </a:ext>
            </a:extLst>
          </p:cNvPr>
          <p:cNvGrpSpPr/>
          <p:nvPr/>
        </p:nvGrpSpPr>
        <p:grpSpPr>
          <a:xfrm>
            <a:off x="2520156" y="3155980"/>
            <a:ext cx="4103687" cy="3246438"/>
            <a:chOff x="2520156" y="3266889"/>
            <a:chExt cx="4103687" cy="3246438"/>
          </a:xfrm>
        </p:grpSpPr>
        <p:pic>
          <p:nvPicPr>
            <p:cNvPr id="190468" name="Picture 4"/>
            <p:cNvPicPr>
              <a:picLocks noChangeAspect="1" noChangeArrowheads="1"/>
            </p:cNvPicPr>
            <p:nvPr/>
          </p:nvPicPr>
          <p:blipFill>
            <a:blip r:embed="rId3" cstate="print">
              <a:clrChange>
                <a:clrFrom>
                  <a:srgbClr val="FEFEFE"/>
                </a:clrFrom>
                <a:clrTo>
                  <a:srgbClr val="FEFEFE">
                    <a:alpha val="0"/>
                  </a:srgbClr>
                </a:clrTo>
              </a:clrChange>
            </a:blip>
            <a:srcRect l="30515" t="26918" b="3882"/>
            <a:stretch>
              <a:fillRect/>
            </a:stretch>
          </p:blipFill>
          <p:spPr bwMode="auto">
            <a:xfrm>
              <a:off x="2520156" y="3266889"/>
              <a:ext cx="4103687" cy="3246438"/>
            </a:xfrm>
            <a:prstGeom prst="rect">
              <a:avLst/>
            </a:prstGeom>
            <a:solidFill>
              <a:schemeClr val="bg1"/>
            </a:solidFill>
            <a:ln w="9525">
              <a:solidFill>
                <a:srgbClr val="FFFF00"/>
              </a:solidFill>
              <a:miter lim="800000"/>
              <a:headEnd/>
              <a:tailEnd/>
            </a:ln>
          </p:spPr>
        </p:pic>
        <p:grpSp>
          <p:nvGrpSpPr>
            <p:cNvPr id="2" name="Group 1">
              <a:extLst>
                <a:ext uri="{FF2B5EF4-FFF2-40B4-BE49-F238E27FC236}">
                  <a16:creationId xmlns:a16="http://schemas.microsoft.com/office/drawing/2014/main" id="{65C62C0E-5EAE-16BC-14DD-1F23E4606793}"/>
                </a:ext>
              </a:extLst>
            </p:cNvPr>
            <p:cNvGrpSpPr/>
            <p:nvPr/>
          </p:nvGrpSpPr>
          <p:grpSpPr>
            <a:xfrm>
              <a:off x="4424363" y="4854575"/>
              <a:ext cx="2093912" cy="1500188"/>
              <a:chOff x="4424363" y="4854575"/>
              <a:chExt cx="2093912" cy="1500188"/>
            </a:xfrm>
          </p:grpSpPr>
          <p:sp>
            <p:nvSpPr>
              <p:cNvPr id="190469" name="Text Box 5"/>
              <p:cNvSpPr txBox="1">
                <a:spLocks noChangeArrowheads="1"/>
              </p:cNvSpPr>
              <p:nvPr/>
            </p:nvSpPr>
            <p:spPr bwMode="auto">
              <a:xfrm>
                <a:off x="4500563" y="5713413"/>
                <a:ext cx="2017712" cy="641350"/>
              </a:xfrm>
              <a:prstGeom prst="rect">
                <a:avLst/>
              </a:prstGeom>
              <a:noFill/>
              <a:ln w="9525">
                <a:noFill/>
                <a:miter lim="800000"/>
                <a:headEnd/>
                <a:tailEnd/>
              </a:ln>
            </p:spPr>
            <p:txBody>
              <a:bodyPr>
                <a:spAutoFit/>
              </a:bodyPr>
              <a:lstStyle/>
              <a:p>
                <a:pPr>
                  <a:spcBef>
                    <a:spcPct val="50000"/>
                  </a:spcBef>
                </a:pPr>
                <a:r>
                  <a:rPr lang="en-GB" sz="1800" b="1" i="1" dirty="0">
                    <a:cs typeface="Times New Roman" charset="0"/>
                  </a:rPr>
                  <a:t>Stringers to stiffen the skin</a:t>
                </a:r>
              </a:p>
            </p:txBody>
          </p:sp>
          <p:sp>
            <p:nvSpPr>
              <p:cNvPr id="190470" name="Line 6"/>
              <p:cNvSpPr>
                <a:spLocks noChangeShapeType="1"/>
              </p:cNvSpPr>
              <p:nvPr/>
            </p:nvSpPr>
            <p:spPr bwMode="auto">
              <a:xfrm flipH="1" flipV="1">
                <a:off x="4424363" y="4854575"/>
                <a:ext cx="228600" cy="838200"/>
              </a:xfrm>
              <a:prstGeom prst="line">
                <a:avLst/>
              </a:prstGeom>
              <a:noFill/>
              <a:ln w="9525">
                <a:solidFill>
                  <a:schemeClr val="tx1"/>
                </a:solidFill>
                <a:round/>
                <a:headEnd/>
                <a:tailEnd type="triangle" w="lg" len="lg"/>
              </a:ln>
            </p:spPr>
            <p:txBody>
              <a:bodyPr/>
              <a:lstStyle/>
              <a:p>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GB"/>
              <a:t>Question?</a:t>
            </a:r>
          </a:p>
        </p:txBody>
      </p:sp>
      <p:sp>
        <p:nvSpPr>
          <p:cNvPr id="183299" name="Rectangle 3"/>
          <p:cNvSpPr>
            <a:spLocks noGrp="1" noChangeArrowheads="1"/>
          </p:cNvSpPr>
          <p:nvPr>
            <p:ph idx="1"/>
          </p:nvPr>
        </p:nvSpPr>
        <p:spPr>
          <a:xfrm>
            <a:off x="360991" y="1125538"/>
            <a:ext cx="8209160" cy="2308324"/>
          </a:xfrm>
        </p:spPr>
        <p:txBody>
          <a:bodyPr/>
          <a:lstStyle/>
          <a:p>
            <a:pPr marL="0" indent="0" algn="just">
              <a:buFontTx/>
              <a:buNone/>
              <a:tabLst>
                <a:tab pos="4130675" algn="l"/>
              </a:tabLst>
            </a:pPr>
            <a:r>
              <a:rPr lang="en-GB" sz="2000" dirty="0"/>
              <a:t>So with all that structure, what do you think the space between the front and rear spar could be used for on this type of wing?</a:t>
            </a:r>
            <a:endParaRPr lang="en-GB" sz="1000" dirty="0"/>
          </a:p>
          <a:p>
            <a:pPr marL="0" indent="0" algn="just">
              <a:buFontTx/>
              <a:buNone/>
              <a:tabLst>
                <a:tab pos="4130675" algn="l"/>
              </a:tabLst>
            </a:pPr>
            <a:endParaRPr lang="en-GB" sz="1000" dirty="0"/>
          </a:p>
          <a:p>
            <a:pPr marL="0" indent="0" algn="just">
              <a:buNone/>
              <a:tabLst>
                <a:tab pos="4130675" algn="l"/>
              </a:tabLst>
            </a:pPr>
            <a:r>
              <a:rPr lang="en-GB" sz="2000" dirty="0"/>
              <a:t>The volume between the front and the rear spars is often used for storing fuel, and holes in the ribs allow the fuel to flow inside this space</a:t>
            </a:r>
          </a:p>
          <a:p>
            <a:pPr marL="0" indent="0" algn="just">
              <a:buFontTx/>
              <a:buNone/>
              <a:tabLst>
                <a:tab pos="4130675" algn="l"/>
              </a:tabLst>
            </a:pPr>
            <a:endParaRPr lang="en-GB" sz="2000" dirty="0"/>
          </a:p>
          <a:p>
            <a:pPr marL="0" indent="0" algn="just">
              <a:buFontTx/>
              <a:buNone/>
              <a:tabLst>
                <a:tab pos="4130675" algn="l"/>
              </a:tabLst>
            </a:pPr>
            <a:endParaRPr lang="en-GB" sz="2000" dirty="0"/>
          </a:p>
        </p:txBody>
      </p:sp>
      <p:sp>
        <p:nvSpPr>
          <p:cNvPr id="7"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4583A121-F2B0-45EC-999A-8A2959144961}" type="slidenum">
              <a:rPr lang="en-GB"/>
              <a:pPr>
                <a:defRPr/>
              </a:pPr>
              <a:t>29</a:t>
            </a:fld>
            <a:endParaRPr lang="en-GB"/>
          </a:p>
        </p:txBody>
      </p:sp>
      <p:pic>
        <p:nvPicPr>
          <p:cNvPr id="183300" name="Picture 4"/>
          <p:cNvPicPr>
            <a:picLocks noChangeAspect="1" noChangeArrowheads="1"/>
          </p:cNvPicPr>
          <p:nvPr/>
        </p:nvPicPr>
        <p:blipFill>
          <a:blip r:embed="rId3" cstate="print"/>
          <a:srcRect/>
          <a:stretch>
            <a:fillRect/>
          </a:stretch>
        </p:blipFill>
        <p:spPr bwMode="auto">
          <a:xfrm rot="5400000">
            <a:off x="2531269" y="2589411"/>
            <a:ext cx="3146425" cy="3673475"/>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2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3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GB"/>
              <a:t>Learning Objectives</a:t>
            </a:r>
          </a:p>
        </p:txBody>
      </p:sp>
      <p:sp>
        <p:nvSpPr>
          <p:cNvPr id="139267" name="Rectangle 3"/>
          <p:cNvSpPr>
            <a:spLocks noGrp="1" noChangeArrowheads="1"/>
          </p:cNvSpPr>
          <p:nvPr>
            <p:ph idx="1"/>
          </p:nvPr>
        </p:nvSpPr>
        <p:spPr>
          <a:xfrm>
            <a:off x="395288" y="1673225"/>
            <a:ext cx="8353176" cy="3243965"/>
          </a:xfrm>
        </p:spPr>
        <p:txBody>
          <a:bodyPr/>
          <a:lstStyle/>
          <a:p>
            <a:pPr marL="0" indent="0" algn="just">
              <a:buFontTx/>
              <a:buNone/>
            </a:pPr>
            <a:r>
              <a:rPr lang="en-GB" sz="2000" dirty="0"/>
              <a:t>The purpose of this chapter is to discuss in more detail, 2 of the </a:t>
            </a:r>
            <a:r>
              <a:rPr lang="en-GB" sz="2000" b="1" i="1" dirty="0"/>
              <a:t>4 major components</a:t>
            </a:r>
            <a:r>
              <a:rPr lang="en-GB" sz="2000" dirty="0"/>
              <a:t>, the Wing (or mainplane) and the Tailplane.</a:t>
            </a:r>
          </a:p>
          <a:p>
            <a:pPr marL="0" indent="0" algn="just"/>
            <a:endParaRPr lang="en-GB" sz="2000" dirty="0"/>
          </a:p>
          <a:p>
            <a:pPr marL="0" indent="0" algn="just">
              <a:buFontTx/>
              <a:buNone/>
            </a:pPr>
            <a:r>
              <a:rPr lang="en-GB" sz="2000" dirty="0"/>
              <a:t>By the end of the lesson you should have an understanding of the main functions of this most important of the main components of an aircraft, as well as it’s construction.</a:t>
            </a:r>
          </a:p>
          <a:p>
            <a:pPr marL="0" indent="0" algn="just">
              <a:buFontTx/>
              <a:buNone/>
            </a:pPr>
            <a:endParaRPr lang="en-GB" sz="2000" dirty="0"/>
          </a:p>
          <a:p>
            <a:pPr marL="0" indent="0" algn="ctr">
              <a:buFontTx/>
              <a:buNone/>
            </a:pPr>
            <a:r>
              <a:rPr lang="en-GB" sz="2000" i="1" dirty="0"/>
              <a:t>But first a recap of Chapter 4 with some questions.</a:t>
            </a:r>
            <a:endParaRPr lang="en-US" sz="2000" i="1" dirty="0"/>
          </a:p>
          <a:p>
            <a:pPr marL="0" indent="0" algn="just">
              <a:buFontTx/>
              <a:buNone/>
            </a:pPr>
            <a:endParaRPr lang="en-GB" dirty="0"/>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87E9513D-E91B-48E9-A737-9DA30A32858C}" type="slidenum">
              <a:rPr lang="en-GB"/>
              <a:pPr>
                <a:defRPr/>
              </a:pPr>
              <a:t>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9267">
                                            <p:txEl>
                                              <p:pRg st="4" end="4"/>
                                            </p:txEl>
                                          </p:spTgt>
                                        </p:tgtEl>
                                        <p:attrNameLst>
                                          <p:attrName>style.visibility</p:attrName>
                                        </p:attrNameLst>
                                      </p:cBhvr>
                                      <p:to>
                                        <p:strVal val="visible"/>
                                      </p:to>
                                    </p:set>
                                    <p:animEffect transition="in" filter="dissolve">
                                      <p:cBhvr>
                                        <p:cTn id="15" dur="500"/>
                                        <p:tgtEl>
                                          <p:spTgt spid="139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GB"/>
              <a:t>Leading &amp; Trailing Edges</a:t>
            </a:r>
          </a:p>
        </p:txBody>
      </p:sp>
      <p:sp>
        <p:nvSpPr>
          <p:cNvPr id="182275" name="Rectangle 3"/>
          <p:cNvSpPr>
            <a:spLocks noGrp="1" noChangeArrowheads="1"/>
          </p:cNvSpPr>
          <p:nvPr>
            <p:ph idx="1"/>
          </p:nvPr>
        </p:nvSpPr>
        <p:spPr>
          <a:xfrm>
            <a:off x="367488" y="1219200"/>
            <a:ext cx="8209160" cy="3970318"/>
          </a:xfrm>
        </p:spPr>
        <p:txBody>
          <a:bodyPr/>
          <a:lstStyle/>
          <a:p>
            <a:pPr marL="0" indent="0" algn="just">
              <a:buFontTx/>
              <a:buNone/>
            </a:pPr>
            <a:r>
              <a:rPr lang="en-GB" sz="2000" dirty="0"/>
              <a:t>There are also spaces in the leading and trailing edges i.e. in front of and behind the spars. </a:t>
            </a:r>
          </a:p>
          <a:p>
            <a:pPr marL="0" indent="0" algn="just">
              <a:buFontTx/>
              <a:buNone/>
            </a:pPr>
            <a:endParaRPr lang="en-GB" sz="2000" dirty="0"/>
          </a:p>
          <a:p>
            <a:pPr marL="0" indent="0" algn="just">
              <a:buFontTx/>
              <a:buNone/>
            </a:pPr>
            <a:r>
              <a:rPr lang="en-GB" sz="2000" dirty="0"/>
              <a:t>What do you think could be put in these spaces?</a:t>
            </a:r>
          </a:p>
          <a:p>
            <a:pPr marL="0" indent="0" algn="just">
              <a:buFontTx/>
              <a:buNone/>
            </a:pPr>
            <a:endParaRPr lang="en-GB" sz="2000" dirty="0"/>
          </a:p>
          <a:p>
            <a:pPr marL="0" indent="0" algn="just">
              <a:buFontTx/>
              <a:buNone/>
            </a:pPr>
            <a:endParaRPr lang="en-GB" sz="2000" dirty="0"/>
          </a:p>
          <a:p>
            <a:pPr marL="0" indent="0" algn="just">
              <a:buFontTx/>
              <a:buNone/>
            </a:pPr>
            <a:endParaRPr lang="en-GB" sz="2000" dirty="0"/>
          </a:p>
          <a:p>
            <a:pPr marL="0" indent="0" algn="just">
              <a:buFontTx/>
              <a:buNone/>
            </a:pPr>
            <a:endParaRPr lang="en-GB" sz="2000" dirty="0"/>
          </a:p>
          <a:p>
            <a:pPr marL="0" indent="0" algn="just">
              <a:buFontTx/>
              <a:buNone/>
            </a:pPr>
            <a:endParaRPr lang="en-GB" sz="2000" dirty="0"/>
          </a:p>
          <a:p>
            <a:pPr marL="0" indent="0" algn="just">
              <a:buFontTx/>
              <a:buNone/>
            </a:pPr>
            <a:r>
              <a:rPr lang="en-GB" sz="2000" dirty="0"/>
              <a:t>The leading- and trailing-edge sections are used for carrying electrical cables, control wires and other items along the wing.</a:t>
            </a:r>
          </a:p>
        </p:txBody>
      </p:sp>
      <p:sp>
        <p:nvSpPr>
          <p:cNvPr id="11"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9BA66183-67DD-4A66-85C4-FAC10A15E2ED}" type="slidenum">
              <a:rPr lang="en-GB"/>
              <a:pPr>
                <a:defRPr/>
              </a:pPr>
              <a:t>30</a:t>
            </a:fld>
            <a:endParaRPr lang="en-GB"/>
          </a:p>
        </p:txBody>
      </p:sp>
      <p:sp>
        <p:nvSpPr>
          <p:cNvPr id="182277" name="Text Box 5"/>
          <p:cNvSpPr txBox="1">
            <a:spLocks noChangeArrowheads="1"/>
          </p:cNvSpPr>
          <p:nvPr/>
        </p:nvSpPr>
        <p:spPr bwMode="auto">
          <a:xfrm rot="1060518">
            <a:off x="5580063" y="3429000"/>
            <a:ext cx="262890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latin typeface="Arial" charset="0"/>
              </a:rPr>
              <a:t>Hydraulic Pipes</a:t>
            </a:r>
          </a:p>
        </p:txBody>
      </p:sp>
      <p:sp>
        <p:nvSpPr>
          <p:cNvPr id="182278" name="Text Box 6"/>
          <p:cNvSpPr txBox="1">
            <a:spLocks noChangeArrowheads="1"/>
          </p:cNvSpPr>
          <p:nvPr/>
        </p:nvSpPr>
        <p:spPr bwMode="auto">
          <a:xfrm rot="-735998">
            <a:off x="539750" y="3357563"/>
            <a:ext cx="2633663"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latin typeface="Arial" charset="0"/>
              </a:rPr>
              <a:t>Electrical Cables</a:t>
            </a:r>
          </a:p>
        </p:txBody>
      </p:sp>
      <p:sp>
        <p:nvSpPr>
          <p:cNvPr id="182279" name="Text Box 7"/>
          <p:cNvSpPr txBox="1">
            <a:spLocks noChangeArrowheads="1"/>
          </p:cNvSpPr>
          <p:nvPr/>
        </p:nvSpPr>
        <p:spPr bwMode="auto">
          <a:xfrm rot="793856">
            <a:off x="3924300" y="3357563"/>
            <a:ext cx="152400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latin typeface="Arial" charset="0"/>
              </a:rPr>
              <a:t>Hot Air</a:t>
            </a:r>
          </a:p>
        </p:txBody>
      </p:sp>
      <p:sp>
        <p:nvSpPr>
          <p:cNvPr id="182280" name="Text Box 8"/>
          <p:cNvSpPr txBox="1">
            <a:spLocks noChangeArrowheads="1"/>
          </p:cNvSpPr>
          <p:nvPr/>
        </p:nvSpPr>
        <p:spPr bwMode="auto">
          <a:xfrm rot="-735998">
            <a:off x="2484438" y="3908425"/>
            <a:ext cx="152400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latin typeface="Arial" charset="0"/>
              </a:rPr>
              <a:t>Fuel</a:t>
            </a:r>
          </a:p>
        </p:txBody>
      </p:sp>
      <p:sp>
        <p:nvSpPr>
          <p:cNvPr id="182281" name="Text Box 9"/>
          <p:cNvSpPr txBox="1">
            <a:spLocks noChangeArrowheads="1"/>
          </p:cNvSpPr>
          <p:nvPr/>
        </p:nvSpPr>
        <p:spPr bwMode="auto">
          <a:xfrm>
            <a:off x="4572000" y="3933825"/>
            <a:ext cx="266065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latin typeface="Arial" charset="0"/>
              </a:rPr>
              <a:t>Other Equipment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2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22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22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22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2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P spid="182277" grpId="0"/>
      <p:bldP spid="182278" grpId="0"/>
      <p:bldP spid="182279" grpId="0"/>
      <p:bldP spid="182280" grpId="0"/>
      <p:bldP spid="18228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GB"/>
              <a:t>So Why Choose Stressed Skin?</a:t>
            </a:r>
          </a:p>
        </p:txBody>
      </p:sp>
      <p:sp>
        <p:nvSpPr>
          <p:cNvPr id="184323" name="Rectangle 3"/>
          <p:cNvSpPr>
            <a:spLocks noGrp="1" noChangeArrowheads="1"/>
          </p:cNvSpPr>
          <p:nvPr>
            <p:ph idx="1"/>
          </p:nvPr>
        </p:nvSpPr>
        <p:spPr>
          <a:xfrm>
            <a:off x="395288" y="1412776"/>
            <a:ext cx="8209160" cy="2800767"/>
          </a:xfrm>
        </p:spPr>
        <p:txBody>
          <a:bodyPr/>
          <a:lstStyle/>
          <a:p>
            <a:pPr marL="0" indent="0" algn="just">
              <a:buFontTx/>
              <a:buNone/>
            </a:pPr>
            <a:r>
              <a:rPr lang="en-GB" sz="2000" dirty="0"/>
              <a:t>Stressed skin wing construction is generally chosen as it allows thin cantilever wings to be produced.</a:t>
            </a:r>
          </a:p>
          <a:p>
            <a:pPr marL="0" indent="0" algn="just">
              <a:buFontTx/>
              <a:buNone/>
            </a:pPr>
            <a:endParaRPr lang="en-GB" sz="2000" dirty="0"/>
          </a:p>
          <a:p>
            <a:pPr marL="0" indent="0" algn="just">
              <a:buFontTx/>
              <a:buNone/>
            </a:pPr>
            <a:r>
              <a:rPr lang="en-GB" sz="2000" dirty="0"/>
              <a:t>These are strong enough to resist the tension, compression and twisting loads caused by high speeds.</a:t>
            </a:r>
          </a:p>
          <a:p>
            <a:pPr marL="0" indent="0" algn="just">
              <a:buFontTx/>
              <a:buNone/>
            </a:pPr>
            <a:endParaRPr lang="en-GB" sz="2000" dirty="0"/>
          </a:p>
          <a:p>
            <a:pPr marL="0" indent="0" algn="just">
              <a:buFontTx/>
              <a:buNone/>
            </a:pPr>
            <a:r>
              <a:rPr lang="en-GB" sz="2000" dirty="0"/>
              <a:t>Therefore a wing of stressed skin construction is the </a:t>
            </a:r>
            <a:r>
              <a:rPr lang="en-GB" sz="2000" b="1" dirty="0"/>
              <a:t>ONLY</a:t>
            </a:r>
            <a:r>
              <a:rPr lang="en-GB" sz="2000" dirty="0"/>
              <a:t> option for an aircraft that travels at medium to high speeds.</a:t>
            </a:r>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B41987AB-F9D9-4186-85B3-E28401B3835E}" type="slidenum">
              <a:rPr lang="en-GB"/>
              <a:pPr>
                <a:defRPr/>
              </a:pPr>
              <a:t>31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GB"/>
              <a:t>Spar Design</a:t>
            </a:r>
          </a:p>
        </p:txBody>
      </p:sp>
      <p:sp>
        <p:nvSpPr>
          <p:cNvPr id="185347" name="Rectangle 3"/>
          <p:cNvSpPr>
            <a:spLocks noGrp="1" noChangeArrowheads="1"/>
          </p:cNvSpPr>
          <p:nvPr>
            <p:ph idx="1"/>
          </p:nvPr>
        </p:nvSpPr>
        <p:spPr>
          <a:xfrm>
            <a:off x="395288" y="1460500"/>
            <a:ext cx="8209160" cy="4278094"/>
          </a:xfrm>
        </p:spPr>
        <p:txBody>
          <a:bodyPr/>
          <a:lstStyle/>
          <a:p>
            <a:pPr marL="0" indent="0">
              <a:buFontTx/>
              <a:buNone/>
            </a:pPr>
            <a:r>
              <a:rPr lang="en-GB" sz="2000" dirty="0"/>
              <a:t>An ideal spar is given depth so it may resist the bending forces that are imposed on it.</a:t>
            </a:r>
          </a:p>
          <a:p>
            <a:pPr marL="0" indent="0">
              <a:buFontTx/>
              <a:buNone/>
            </a:pPr>
            <a:endParaRPr lang="en-GB" sz="2000" dirty="0"/>
          </a:p>
          <a:p>
            <a:pPr marL="0" indent="0">
              <a:buFontTx/>
              <a:buNone/>
            </a:pPr>
            <a:r>
              <a:rPr lang="en-GB" sz="2000" dirty="0"/>
              <a:t>An example of this is an ordinary measuring ruler, which will flex easily when loaded on its top or bottom surfaces, but is very stiff when a load is applied to the edge.</a:t>
            </a:r>
          </a:p>
          <a:p>
            <a:pPr marL="0" indent="0">
              <a:buFontTx/>
              <a:buNone/>
            </a:pPr>
            <a:endParaRPr lang="en-GB" dirty="0"/>
          </a:p>
          <a:p>
            <a:pPr marL="0" indent="0">
              <a:buFontTx/>
              <a:buNone/>
            </a:pPr>
            <a:endParaRPr lang="en-GB" dirty="0"/>
          </a:p>
          <a:p>
            <a:pPr marL="0" indent="0">
              <a:buFontTx/>
              <a:buNone/>
            </a:pPr>
            <a:endParaRPr lang="en-GB" dirty="0"/>
          </a:p>
          <a:p>
            <a:pPr marL="0" indent="0">
              <a:buFontTx/>
              <a:buNone/>
            </a:pPr>
            <a:endParaRPr lang="en-GB" dirty="0"/>
          </a:p>
          <a:p>
            <a:pPr marL="0" indent="0" algn="ctr">
              <a:buFontTx/>
              <a:buNone/>
            </a:pPr>
            <a:r>
              <a:rPr lang="en-GB" i="1" dirty="0"/>
              <a:t>Now you try!</a:t>
            </a:r>
          </a:p>
        </p:txBody>
      </p:sp>
      <p:sp>
        <p:nvSpPr>
          <p:cNvPr id="7"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AAB95346-6EE6-46AB-B269-390FBE78EDF9}" type="slidenum">
              <a:rPr lang="en-GB"/>
              <a:pPr>
                <a:defRPr/>
              </a:pPr>
              <a:t>32</a:t>
            </a:fld>
            <a:endParaRPr lang="en-GB"/>
          </a:p>
        </p:txBody>
      </p:sp>
      <p:pic>
        <p:nvPicPr>
          <p:cNvPr id="185349" name="Picture 5"/>
          <p:cNvPicPr>
            <a:picLocks noChangeAspect="1" noChangeArrowheads="1"/>
          </p:cNvPicPr>
          <p:nvPr/>
        </p:nvPicPr>
        <p:blipFill>
          <a:blip r:embed="rId3" cstate="print"/>
          <a:srcRect/>
          <a:stretch>
            <a:fillRect/>
          </a:stretch>
        </p:blipFill>
        <p:spPr bwMode="auto">
          <a:xfrm>
            <a:off x="2700338" y="4005263"/>
            <a:ext cx="3667125" cy="1190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3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53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5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GB"/>
              <a:t>Typical Spar Sections</a:t>
            </a:r>
          </a:p>
        </p:txBody>
      </p:sp>
      <p:sp>
        <p:nvSpPr>
          <p:cNvPr id="186371" name="Rectangle 3"/>
          <p:cNvSpPr>
            <a:spLocks noGrp="1" noChangeArrowheads="1"/>
          </p:cNvSpPr>
          <p:nvPr>
            <p:ph idx="1"/>
          </p:nvPr>
        </p:nvSpPr>
        <p:spPr>
          <a:xfrm>
            <a:off x="395288" y="1342442"/>
            <a:ext cx="8077200" cy="5029069"/>
          </a:xfrm>
        </p:spPr>
        <p:txBody>
          <a:bodyPr/>
          <a:lstStyle/>
          <a:p>
            <a:pPr marL="0" indent="0" algn="just">
              <a:buFontTx/>
              <a:buNone/>
            </a:pPr>
            <a:r>
              <a:rPr lang="en-GB" sz="2000" dirty="0"/>
              <a:t>Three typical spar sections are shown in pictures below.</a:t>
            </a:r>
          </a:p>
          <a:p>
            <a:pPr marL="0" indent="0">
              <a:buFontTx/>
              <a:buNone/>
            </a:pPr>
            <a:endParaRPr lang="en-GB" sz="1000" dirty="0"/>
          </a:p>
          <a:p>
            <a:pPr marL="0" indent="0" algn="just">
              <a:buFontTx/>
              <a:buNone/>
            </a:pPr>
            <a:r>
              <a:rPr lang="en-GB" sz="2000" b="1" dirty="0"/>
              <a:t>A</a:t>
            </a:r>
            <a:r>
              <a:rPr lang="en-GB" sz="2000" dirty="0"/>
              <a:t> &amp; </a:t>
            </a:r>
            <a:r>
              <a:rPr lang="en-GB" sz="2000" b="1" dirty="0"/>
              <a:t>B</a:t>
            </a:r>
            <a:r>
              <a:rPr lang="en-GB" sz="2000" dirty="0"/>
              <a:t> are made of sections fastened together, but some modern aircraft would have the spar made from a single piece of metal, as in </a:t>
            </a:r>
            <a:r>
              <a:rPr lang="en-GB" sz="2000" b="1" dirty="0"/>
              <a:t>C</a:t>
            </a:r>
            <a:r>
              <a:rPr lang="en-GB" sz="2000" dirty="0"/>
              <a:t>, making it stronger and lighter. </a:t>
            </a:r>
          </a:p>
          <a:p>
            <a:pPr marL="0" indent="0">
              <a:buFontTx/>
              <a:buNone/>
            </a:pPr>
            <a:endParaRPr lang="en-GB" sz="1000" dirty="0"/>
          </a:p>
          <a:p>
            <a:pPr marL="0" indent="0" algn="just">
              <a:buFontTx/>
              <a:buNone/>
            </a:pPr>
            <a:r>
              <a:rPr lang="en-GB" sz="2000" dirty="0"/>
              <a:t>Of course, this means it has to be made more accurately, as no ‘adjustments’ can be made during assembly.</a:t>
            </a:r>
          </a:p>
          <a:p>
            <a:pPr marL="0" indent="0" algn="just">
              <a:buFontTx/>
              <a:buNone/>
            </a:pPr>
            <a:endParaRPr lang="en-GB" sz="2000" dirty="0"/>
          </a:p>
          <a:p>
            <a:pPr marL="0" indent="0" algn="just">
              <a:buFontTx/>
              <a:buNone/>
            </a:pPr>
            <a:endParaRPr lang="en-GB" sz="2000" dirty="0"/>
          </a:p>
          <a:p>
            <a:pPr marL="0" indent="0">
              <a:buFontTx/>
              <a:buNone/>
            </a:pPr>
            <a:endParaRPr lang="en-GB" sz="2000" dirty="0"/>
          </a:p>
          <a:p>
            <a:pPr marL="0" indent="0">
              <a:buFontTx/>
              <a:buNone/>
            </a:pPr>
            <a:endParaRPr lang="en-GB" sz="2000" dirty="0"/>
          </a:p>
          <a:p>
            <a:pPr marL="0" indent="0" algn="just">
              <a:buFontTx/>
              <a:buNone/>
            </a:pPr>
            <a:r>
              <a:rPr lang="en-GB" sz="2000" dirty="0"/>
              <a:t>Also in examples </a:t>
            </a:r>
            <a:r>
              <a:rPr lang="en-GB" sz="2000" b="1" dirty="0"/>
              <a:t>A</a:t>
            </a:r>
            <a:r>
              <a:rPr lang="en-GB" sz="2000" dirty="0"/>
              <a:t> and </a:t>
            </a:r>
            <a:r>
              <a:rPr lang="en-GB" sz="2000" b="1" dirty="0"/>
              <a:t>B</a:t>
            </a:r>
            <a:r>
              <a:rPr lang="en-GB" sz="2000" dirty="0"/>
              <a:t> shown, the flanges could be made as part of the skin, if the skin is machined from a thicker material.</a:t>
            </a:r>
          </a:p>
          <a:p>
            <a:pPr marL="0" indent="0">
              <a:buFontTx/>
              <a:buNone/>
            </a:pPr>
            <a:endParaRPr lang="en-GB" dirty="0"/>
          </a:p>
        </p:txBody>
      </p:sp>
      <p:sp>
        <p:nvSpPr>
          <p:cNvPr id="7"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158573B1-6705-4AA1-8D51-3EA46E649522}" type="slidenum">
              <a:rPr lang="en-GB"/>
              <a:pPr>
                <a:defRPr/>
              </a:pPr>
              <a:t>33</a:t>
            </a:fld>
            <a:endParaRPr lang="en-GB"/>
          </a:p>
        </p:txBody>
      </p:sp>
      <p:pic>
        <p:nvPicPr>
          <p:cNvPr id="186372" name="Picture 4"/>
          <p:cNvPicPr>
            <a:picLocks noChangeAspect="1" noChangeArrowheads="1"/>
          </p:cNvPicPr>
          <p:nvPr/>
        </p:nvPicPr>
        <p:blipFill>
          <a:blip r:embed="rId3" cstate="print"/>
          <a:srcRect/>
          <a:stretch>
            <a:fillRect/>
          </a:stretch>
        </p:blipFill>
        <p:spPr bwMode="auto">
          <a:xfrm>
            <a:off x="6049955" y="3645024"/>
            <a:ext cx="1843013" cy="1450468"/>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3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63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63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a:t>High-Speed Flight Spars</a:t>
            </a:r>
          </a:p>
        </p:txBody>
      </p:sp>
      <p:sp>
        <p:nvSpPr>
          <p:cNvPr id="187395" name="Rectangle 3"/>
          <p:cNvSpPr>
            <a:spLocks noGrp="1" noChangeArrowheads="1"/>
          </p:cNvSpPr>
          <p:nvPr>
            <p:ph idx="1"/>
          </p:nvPr>
        </p:nvSpPr>
        <p:spPr>
          <a:xfrm>
            <a:off x="420272" y="1147762"/>
            <a:ext cx="8328191" cy="4585871"/>
          </a:xfrm>
        </p:spPr>
        <p:txBody>
          <a:bodyPr/>
          <a:lstStyle/>
          <a:p>
            <a:pPr marL="0" indent="0">
              <a:buFontTx/>
              <a:buNone/>
            </a:pPr>
            <a:r>
              <a:rPr lang="en-GB" sz="2000" dirty="0"/>
              <a:t>However, for high-speed flight, a thin wing is needed, but it may not be possible to get a deep enough spar for the wing to cope with the stresses placed upon it.</a:t>
            </a:r>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r>
              <a:rPr lang="en-GB" sz="2000" dirty="0"/>
              <a:t>To make the wing strong enough, more than one spar will be used. Using </a:t>
            </a:r>
            <a:r>
              <a:rPr lang="en-GB" sz="2000" b="1" dirty="0"/>
              <a:t>two</a:t>
            </a:r>
            <a:r>
              <a:rPr lang="en-GB" sz="2000" dirty="0"/>
              <a:t> spars is quite usual on many aircraft and is referred to as a multi-spar wing. </a:t>
            </a:r>
          </a:p>
        </p:txBody>
      </p:sp>
      <p:sp>
        <p:nvSpPr>
          <p:cNvPr id="7"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844F6602-8984-4214-AB1E-EB935CC3917A}" type="slidenum">
              <a:rPr lang="en-GB"/>
              <a:pPr>
                <a:defRPr/>
              </a:pPr>
              <a:t>34</a:t>
            </a:fld>
            <a:endParaRPr lang="en-GB"/>
          </a:p>
        </p:txBody>
      </p:sp>
      <p:pic>
        <p:nvPicPr>
          <p:cNvPr id="187396" name="Picture 4"/>
          <p:cNvPicPr>
            <a:picLocks noChangeAspect="1" noChangeArrowheads="1"/>
          </p:cNvPicPr>
          <p:nvPr/>
        </p:nvPicPr>
        <p:blipFill>
          <a:blip r:embed="rId3" cstate="print"/>
          <a:srcRect/>
          <a:stretch>
            <a:fillRect/>
          </a:stretch>
        </p:blipFill>
        <p:spPr bwMode="auto">
          <a:xfrm>
            <a:off x="3314367" y="2234406"/>
            <a:ext cx="2540000" cy="2389188"/>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73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73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GB"/>
              <a:t>Multi-Spar Wing Example</a:t>
            </a:r>
          </a:p>
        </p:txBody>
      </p:sp>
      <p:sp>
        <p:nvSpPr>
          <p:cNvPr id="37892" name="Rectangle 3"/>
          <p:cNvSpPr>
            <a:spLocks noGrp="1" noChangeArrowheads="1"/>
          </p:cNvSpPr>
          <p:nvPr>
            <p:ph idx="1"/>
          </p:nvPr>
        </p:nvSpPr>
        <p:spPr>
          <a:xfrm>
            <a:off x="431701" y="1340768"/>
            <a:ext cx="8209160" cy="707886"/>
          </a:xfrm>
        </p:spPr>
        <p:txBody>
          <a:bodyPr/>
          <a:lstStyle/>
          <a:p>
            <a:pPr marL="0" indent="0" algn="just">
              <a:buFontTx/>
              <a:buNone/>
            </a:pPr>
            <a:r>
              <a:rPr lang="en-GB" sz="2000" dirty="0"/>
              <a:t>Supersonic aircraft, such as the Eurofighter Typhoon, require extremely thin wings, and hence use a multi-spar layout </a:t>
            </a:r>
          </a:p>
        </p:txBody>
      </p:sp>
      <p:sp>
        <p:nvSpPr>
          <p:cNvPr id="7"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DE04DF5F-1102-4B34-B7AE-C724451AAAE2}" type="slidenum">
              <a:rPr lang="en-GB"/>
              <a:pPr>
                <a:defRPr/>
              </a:pPr>
              <a:t>35</a:t>
            </a:fld>
            <a:endParaRPr lang="en-GB"/>
          </a:p>
        </p:txBody>
      </p:sp>
      <p:pic>
        <p:nvPicPr>
          <p:cNvPr id="37893" name="Picture 4" descr="internal_wing-ed"/>
          <p:cNvPicPr>
            <a:picLocks noChangeAspect="1" noChangeArrowheads="1"/>
          </p:cNvPicPr>
          <p:nvPr/>
        </p:nvPicPr>
        <p:blipFill>
          <a:blip r:embed="rId3" cstate="print">
            <a:clrChange>
              <a:clrFrom>
                <a:srgbClr val="FFFFFF"/>
              </a:clrFrom>
              <a:clrTo>
                <a:srgbClr val="FFFFFF">
                  <a:alpha val="0"/>
                </a:srgbClr>
              </a:clrTo>
            </a:clrChange>
          </a:blip>
          <a:srcRect l="8917" t="26991" r="5350" b="20091"/>
          <a:stretch>
            <a:fillRect/>
          </a:stretch>
        </p:blipFill>
        <p:spPr bwMode="auto">
          <a:xfrm>
            <a:off x="755649" y="2351721"/>
            <a:ext cx="7561263" cy="3155950"/>
          </a:xfrm>
          <a:prstGeom prst="rect">
            <a:avLst/>
          </a:prstGeom>
          <a:solidFill>
            <a:schemeClr val="bg1"/>
          </a:solidFill>
          <a:ln w="9525">
            <a:solidFill>
              <a:srgbClr val="FFFF00"/>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GB"/>
              <a:t>Torsion Box</a:t>
            </a:r>
          </a:p>
        </p:txBody>
      </p:sp>
      <p:sp>
        <p:nvSpPr>
          <p:cNvPr id="189443" name="Rectangle 3"/>
          <p:cNvSpPr>
            <a:spLocks noGrp="1" noChangeArrowheads="1"/>
          </p:cNvSpPr>
          <p:nvPr>
            <p:ph idx="1"/>
          </p:nvPr>
        </p:nvSpPr>
        <p:spPr>
          <a:xfrm>
            <a:off x="533400" y="1160451"/>
            <a:ext cx="8077200" cy="4967514"/>
          </a:xfrm>
        </p:spPr>
        <p:txBody>
          <a:bodyPr/>
          <a:lstStyle/>
          <a:p>
            <a:pPr marL="0" indent="0" algn="just">
              <a:buFontTx/>
              <a:buNone/>
            </a:pPr>
            <a:r>
              <a:rPr lang="en-GB" sz="2000" dirty="0"/>
              <a:t>Most modern large aircraft use two main spars, with stressed skin between them, to form a torsion box construction. The example below also has a centre spar.</a:t>
            </a:r>
          </a:p>
          <a:p>
            <a:pPr marL="0" indent="0" algn="just">
              <a:buFontTx/>
              <a:buNone/>
            </a:pPr>
            <a:endParaRPr lang="en-GB" sz="2000" dirty="0"/>
          </a:p>
          <a:p>
            <a:pPr marL="0" indent="0" algn="just">
              <a:buFontTx/>
              <a:buNone/>
            </a:pPr>
            <a:endParaRPr lang="en-GB" sz="2000" dirty="0"/>
          </a:p>
          <a:p>
            <a:pPr marL="0" indent="0" algn="just">
              <a:buFontTx/>
              <a:buNone/>
            </a:pPr>
            <a:r>
              <a:rPr lang="en-GB" sz="2000" dirty="0"/>
              <a:t>			The leading and trailing edge sections are 			then added in a lighter construction, and very  			little of the loads applied to the wing.</a:t>
            </a:r>
          </a:p>
          <a:p>
            <a:pPr marL="0" indent="0" algn="just">
              <a:buFontTx/>
              <a:buNone/>
            </a:pPr>
            <a:endParaRPr lang="en-GB" sz="2000" dirty="0"/>
          </a:p>
          <a:p>
            <a:pPr marL="0" indent="0" algn="just">
              <a:buFontTx/>
              <a:buNone/>
            </a:pPr>
            <a:endParaRPr lang="en-GB" sz="2000" dirty="0"/>
          </a:p>
          <a:p>
            <a:pPr marL="0" indent="0" algn="just">
              <a:buFontTx/>
              <a:buNone/>
            </a:pPr>
            <a:endParaRPr lang="en-GB" sz="2000" dirty="0"/>
          </a:p>
          <a:p>
            <a:pPr marL="0" indent="0" algn="just">
              <a:buFontTx/>
              <a:buNone/>
            </a:pPr>
            <a:r>
              <a:rPr lang="en-GB" sz="2000" dirty="0"/>
              <a:t>The major advantage of this is that, as mentioned earlier, the space within the torsion box is an ideal space to store fuel.</a:t>
            </a:r>
          </a:p>
          <a:p>
            <a:pPr marL="0" indent="0" algn="just">
              <a:buFontTx/>
              <a:buNone/>
            </a:pPr>
            <a:endParaRPr lang="en-GB" dirty="0"/>
          </a:p>
        </p:txBody>
      </p:sp>
      <p:sp>
        <p:nvSpPr>
          <p:cNvPr id="7"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FD971DB9-70DD-4F60-8C7A-D93787AA5D13}" type="slidenum">
              <a:rPr lang="en-GB"/>
              <a:pPr>
                <a:defRPr/>
              </a:pPr>
              <a:t>36</a:t>
            </a:fld>
            <a:endParaRPr lang="en-GB"/>
          </a:p>
        </p:txBody>
      </p:sp>
      <p:pic>
        <p:nvPicPr>
          <p:cNvPr id="189444" name="Picture 4"/>
          <p:cNvPicPr>
            <a:picLocks noChangeAspect="1" noChangeArrowheads="1"/>
          </p:cNvPicPr>
          <p:nvPr/>
        </p:nvPicPr>
        <p:blipFill>
          <a:blip r:embed="rId3" cstate="print">
            <a:clrChange>
              <a:clrFrom>
                <a:srgbClr val="FEFEFE"/>
              </a:clrFrom>
              <a:clrTo>
                <a:srgbClr val="FEFEFE">
                  <a:alpha val="0"/>
                </a:srgbClr>
              </a:clrTo>
            </a:clrChange>
          </a:blip>
          <a:srcRect l="708" t="700" b="827"/>
          <a:stretch>
            <a:fillRect/>
          </a:stretch>
        </p:blipFill>
        <p:spPr bwMode="auto">
          <a:xfrm>
            <a:off x="533400" y="2348880"/>
            <a:ext cx="2736850" cy="2384165"/>
          </a:xfrm>
          <a:prstGeom prst="rect">
            <a:avLst/>
          </a:prstGeom>
          <a:solidFill>
            <a:schemeClr val="bg1"/>
          </a:solid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4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94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94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GB" dirty="0"/>
              <a:t>Wing Assembly</a:t>
            </a:r>
          </a:p>
        </p:txBody>
      </p:sp>
      <p:sp>
        <p:nvSpPr>
          <p:cNvPr id="191491" name="Rectangle 3"/>
          <p:cNvSpPr>
            <a:spLocks noGrp="1" noChangeArrowheads="1"/>
          </p:cNvSpPr>
          <p:nvPr>
            <p:ph idx="1"/>
          </p:nvPr>
        </p:nvSpPr>
        <p:spPr>
          <a:xfrm>
            <a:off x="533400" y="1148860"/>
            <a:ext cx="8077200" cy="4044184"/>
          </a:xfrm>
        </p:spPr>
        <p:txBody>
          <a:bodyPr/>
          <a:lstStyle/>
          <a:p>
            <a:pPr marL="0" indent="0" algn="just">
              <a:buFontTx/>
              <a:buNone/>
            </a:pPr>
            <a:r>
              <a:rPr lang="en-GB" sz="2000" dirty="0"/>
              <a:t>The whole volume is sealed using special compounds to prevent leakage, and may be divided up into several large tanks, so that the fuel may be moved around as required to balance the aircraft or reduce loads in flight.</a:t>
            </a:r>
          </a:p>
          <a:p>
            <a:pPr marL="0" indent="0" algn="just">
              <a:buFontTx/>
              <a:buNone/>
            </a:pPr>
            <a:endParaRPr lang="en-GB" sz="2000" dirty="0"/>
          </a:p>
          <a:p>
            <a:pPr marL="0" indent="0" algn="just">
              <a:buFontTx/>
              <a:buNone/>
            </a:pPr>
            <a:r>
              <a:rPr lang="en-GB" sz="2000" dirty="0"/>
              <a:t>					The image to the left is of the 					assembly of an	Airbus wide-					body wing. Easy to see is the 					front and centre spars (the  					rear spar is not visible), the 					ribs and the stringers.</a:t>
            </a:r>
          </a:p>
          <a:p>
            <a:pPr marL="0" indent="0" algn="just">
              <a:buFontTx/>
              <a:buNone/>
            </a:pPr>
            <a:endParaRPr lang="en-GB" dirty="0"/>
          </a:p>
        </p:txBody>
      </p:sp>
      <p:sp>
        <p:nvSpPr>
          <p:cNvPr id="1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FB85151D-EDC9-4E74-8EAD-895469C359BB}" type="slidenum">
              <a:rPr lang="en-GB"/>
              <a:pPr>
                <a:defRPr/>
              </a:pPr>
              <a:t>37</a:t>
            </a:fld>
            <a:endParaRPr lang="en-GB"/>
          </a:p>
        </p:txBody>
      </p:sp>
      <p:grpSp>
        <p:nvGrpSpPr>
          <p:cNvPr id="2" name="Group 1">
            <a:extLst>
              <a:ext uri="{FF2B5EF4-FFF2-40B4-BE49-F238E27FC236}">
                <a16:creationId xmlns:a16="http://schemas.microsoft.com/office/drawing/2014/main" id="{A3D8FDBB-52B1-873E-3876-42B6421E5FBD}"/>
              </a:ext>
            </a:extLst>
          </p:cNvPr>
          <p:cNvGrpSpPr/>
          <p:nvPr/>
        </p:nvGrpSpPr>
        <p:grpSpPr>
          <a:xfrm>
            <a:off x="251520" y="2759074"/>
            <a:ext cx="4774635" cy="3668713"/>
            <a:chOff x="229413" y="3000375"/>
            <a:chExt cx="4774635" cy="3668713"/>
          </a:xfrm>
        </p:grpSpPr>
        <p:pic>
          <p:nvPicPr>
            <p:cNvPr id="191492" name="Picture 4"/>
            <p:cNvPicPr>
              <a:picLocks noChangeAspect="1" noChangeArrowheads="1"/>
            </p:cNvPicPr>
            <p:nvPr/>
          </p:nvPicPr>
          <p:blipFill>
            <a:blip r:embed="rId3" cstate="print"/>
            <a:srcRect/>
            <a:stretch>
              <a:fillRect/>
            </a:stretch>
          </p:blipFill>
          <p:spPr bwMode="auto">
            <a:xfrm>
              <a:off x="1476375" y="3130550"/>
              <a:ext cx="3384550" cy="3100388"/>
            </a:xfrm>
            <a:prstGeom prst="rect">
              <a:avLst/>
            </a:prstGeom>
            <a:noFill/>
            <a:ln w="9525">
              <a:solidFill>
                <a:srgbClr val="FFFF00"/>
              </a:solidFill>
              <a:miter lim="800000"/>
              <a:headEnd/>
              <a:tailEnd/>
            </a:ln>
          </p:spPr>
        </p:pic>
        <p:sp>
          <p:nvSpPr>
            <p:cNvPr id="191493" name="Text Box 5"/>
            <p:cNvSpPr txBox="1">
              <a:spLocks noChangeArrowheads="1"/>
            </p:cNvSpPr>
            <p:nvPr/>
          </p:nvSpPr>
          <p:spPr bwMode="auto">
            <a:xfrm>
              <a:off x="229413" y="3000375"/>
              <a:ext cx="1245376" cy="641350"/>
            </a:xfrm>
            <a:prstGeom prst="rect">
              <a:avLst/>
            </a:prstGeom>
            <a:noFill/>
            <a:ln w="9525">
              <a:noFill/>
              <a:miter lim="800000"/>
              <a:headEnd/>
              <a:tailEnd/>
            </a:ln>
          </p:spPr>
          <p:txBody>
            <a:bodyPr wrap="square">
              <a:spAutoFit/>
            </a:bodyPr>
            <a:lstStyle/>
            <a:p>
              <a:pPr algn="ctr">
                <a:spcBef>
                  <a:spcPct val="50000"/>
                </a:spcBef>
              </a:pPr>
              <a:r>
                <a:rPr lang="en-GB" sz="1800" b="1" i="1">
                  <a:solidFill>
                    <a:srgbClr val="FFFF00"/>
                  </a:solidFill>
                  <a:cs typeface="Times New Roman" charset="0"/>
                </a:rPr>
                <a:t>Front Spar</a:t>
              </a:r>
            </a:p>
          </p:txBody>
        </p:sp>
        <p:sp>
          <p:nvSpPr>
            <p:cNvPr id="191494" name="Line 6"/>
            <p:cNvSpPr>
              <a:spLocks noChangeShapeType="1"/>
            </p:cNvSpPr>
            <p:nvPr/>
          </p:nvSpPr>
          <p:spPr bwMode="auto">
            <a:xfrm>
              <a:off x="897218" y="3351213"/>
              <a:ext cx="2288895" cy="142875"/>
            </a:xfrm>
            <a:prstGeom prst="line">
              <a:avLst/>
            </a:prstGeom>
            <a:noFill/>
            <a:ln w="9525">
              <a:solidFill>
                <a:srgbClr val="FFFF00"/>
              </a:solidFill>
              <a:round/>
              <a:headEnd/>
              <a:tailEnd type="triangle" w="lg" len="lg"/>
            </a:ln>
          </p:spPr>
          <p:txBody>
            <a:bodyPr/>
            <a:lstStyle/>
            <a:p>
              <a:endParaRPr lang="en-GB"/>
            </a:p>
          </p:txBody>
        </p:sp>
        <p:sp>
          <p:nvSpPr>
            <p:cNvPr id="191495" name="Text Box 7"/>
            <p:cNvSpPr txBox="1">
              <a:spLocks noChangeArrowheads="1"/>
            </p:cNvSpPr>
            <p:nvPr/>
          </p:nvSpPr>
          <p:spPr bwMode="auto">
            <a:xfrm>
              <a:off x="3276600" y="6302375"/>
              <a:ext cx="1727448" cy="366713"/>
            </a:xfrm>
            <a:prstGeom prst="rect">
              <a:avLst/>
            </a:prstGeom>
            <a:noFill/>
            <a:ln w="9525">
              <a:noFill/>
              <a:miter lim="800000"/>
              <a:headEnd/>
              <a:tailEnd/>
            </a:ln>
          </p:spPr>
          <p:txBody>
            <a:bodyPr wrap="square">
              <a:spAutoFit/>
            </a:bodyPr>
            <a:lstStyle/>
            <a:p>
              <a:pPr>
                <a:spcBef>
                  <a:spcPct val="50000"/>
                </a:spcBef>
              </a:pPr>
              <a:r>
                <a:rPr lang="en-GB" sz="1800" b="1" i="1" dirty="0">
                  <a:solidFill>
                    <a:srgbClr val="FFFF00"/>
                  </a:solidFill>
                  <a:cs typeface="Times New Roman" charset="0"/>
                </a:rPr>
                <a:t>Centre Spar</a:t>
              </a:r>
            </a:p>
          </p:txBody>
        </p:sp>
        <p:sp>
          <p:nvSpPr>
            <p:cNvPr id="191496" name="Line 8"/>
            <p:cNvSpPr>
              <a:spLocks noChangeShapeType="1"/>
            </p:cNvSpPr>
            <p:nvPr/>
          </p:nvSpPr>
          <p:spPr bwMode="auto">
            <a:xfrm flipH="1" flipV="1">
              <a:off x="2627313" y="6015038"/>
              <a:ext cx="720725" cy="438150"/>
            </a:xfrm>
            <a:prstGeom prst="line">
              <a:avLst/>
            </a:prstGeom>
            <a:noFill/>
            <a:ln w="9525">
              <a:solidFill>
                <a:srgbClr val="FFFF00"/>
              </a:solidFill>
              <a:round/>
              <a:headEnd/>
              <a:tailEnd type="triangle" w="lg" len="lg"/>
            </a:ln>
          </p:spPr>
          <p:txBody>
            <a:bodyPr/>
            <a:lstStyle/>
            <a:p>
              <a:endParaRPr lang="en-GB"/>
            </a:p>
          </p:txBody>
        </p:sp>
        <p:sp>
          <p:nvSpPr>
            <p:cNvPr id="191497" name="Text Box 9"/>
            <p:cNvSpPr txBox="1">
              <a:spLocks noChangeArrowheads="1"/>
            </p:cNvSpPr>
            <p:nvPr/>
          </p:nvSpPr>
          <p:spPr bwMode="auto">
            <a:xfrm>
              <a:off x="828675" y="6242050"/>
              <a:ext cx="719138" cy="366713"/>
            </a:xfrm>
            <a:prstGeom prst="rect">
              <a:avLst/>
            </a:prstGeom>
            <a:noFill/>
            <a:ln w="9525">
              <a:noFill/>
              <a:miter lim="800000"/>
              <a:headEnd/>
              <a:tailEnd/>
            </a:ln>
          </p:spPr>
          <p:txBody>
            <a:bodyPr>
              <a:spAutoFit/>
            </a:bodyPr>
            <a:lstStyle/>
            <a:p>
              <a:pPr>
                <a:spcBef>
                  <a:spcPct val="50000"/>
                </a:spcBef>
              </a:pPr>
              <a:r>
                <a:rPr lang="en-GB" sz="1800" b="1" i="1">
                  <a:solidFill>
                    <a:srgbClr val="FFFF00"/>
                  </a:solidFill>
                  <a:cs typeface="Times New Roman" charset="0"/>
                </a:rPr>
                <a:t>Ribs</a:t>
              </a:r>
            </a:p>
          </p:txBody>
        </p:sp>
        <p:sp>
          <p:nvSpPr>
            <p:cNvPr id="191498" name="Line 10"/>
            <p:cNvSpPr>
              <a:spLocks noChangeShapeType="1"/>
            </p:cNvSpPr>
            <p:nvPr/>
          </p:nvSpPr>
          <p:spPr bwMode="auto">
            <a:xfrm flipV="1">
              <a:off x="1257300" y="5445125"/>
              <a:ext cx="1514475" cy="857250"/>
            </a:xfrm>
            <a:prstGeom prst="line">
              <a:avLst/>
            </a:prstGeom>
            <a:noFill/>
            <a:ln w="9525">
              <a:solidFill>
                <a:srgbClr val="FFFF00"/>
              </a:solidFill>
              <a:round/>
              <a:headEnd/>
              <a:tailEnd type="triangle" w="lg" len="lg"/>
            </a:ln>
          </p:spPr>
          <p:txBody>
            <a:bodyPr/>
            <a:lstStyle/>
            <a:p>
              <a:endParaRPr lang="en-GB"/>
            </a:p>
          </p:txBody>
        </p:sp>
        <p:sp>
          <p:nvSpPr>
            <p:cNvPr id="191499" name="Line 11"/>
            <p:cNvSpPr>
              <a:spLocks noChangeShapeType="1"/>
            </p:cNvSpPr>
            <p:nvPr/>
          </p:nvSpPr>
          <p:spPr bwMode="auto">
            <a:xfrm flipV="1">
              <a:off x="1258888" y="4221163"/>
              <a:ext cx="1225550" cy="2081212"/>
            </a:xfrm>
            <a:prstGeom prst="line">
              <a:avLst/>
            </a:prstGeom>
            <a:noFill/>
            <a:ln w="9525">
              <a:solidFill>
                <a:srgbClr val="FFFF00"/>
              </a:solidFill>
              <a:round/>
              <a:headEnd/>
              <a:tailEnd type="triangle" w="lg" len="lg"/>
            </a:ln>
          </p:spPr>
          <p:txBody>
            <a:bodyPr/>
            <a:lstStyle/>
            <a:p>
              <a:endParaRPr lang="en-GB"/>
            </a:p>
          </p:txBody>
        </p:sp>
        <p:sp>
          <p:nvSpPr>
            <p:cNvPr id="191500" name="Text Box 12"/>
            <p:cNvSpPr txBox="1">
              <a:spLocks noChangeArrowheads="1"/>
            </p:cNvSpPr>
            <p:nvPr/>
          </p:nvSpPr>
          <p:spPr bwMode="auto">
            <a:xfrm>
              <a:off x="393700" y="4873625"/>
              <a:ext cx="1225550" cy="366713"/>
            </a:xfrm>
            <a:prstGeom prst="rect">
              <a:avLst/>
            </a:prstGeom>
            <a:noFill/>
            <a:ln w="9525">
              <a:noFill/>
              <a:miter lim="800000"/>
              <a:headEnd/>
              <a:tailEnd/>
            </a:ln>
          </p:spPr>
          <p:txBody>
            <a:bodyPr wrap="square">
              <a:spAutoFit/>
            </a:bodyPr>
            <a:lstStyle/>
            <a:p>
              <a:pPr>
                <a:spcBef>
                  <a:spcPct val="50000"/>
                </a:spcBef>
              </a:pPr>
              <a:r>
                <a:rPr lang="en-GB" sz="1800" b="1" i="1">
                  <a:solidFill>
                    <a:srgbClr val="FFFF00"/>
                  </a:solidFill>
                  <a:cs typeface="Times New Roman" charset="0"/>
                </a:rPr>
                <a:t>Stringers</a:t>
              </a:r>
            </a:p>
          </p:txBody>
        </p:sp>
        <p:sp>
          <p:nvSpPr>
            <p:cNvPr id="191501" name="Line 13"/>
            <p:cNvSpPr>
              <a:spLocks noChangeShapeType="1"/>
            </p:cNvSpPr>
            <p:nvPr/>
          </p:nvSpPr>
          <p:spPr bwMode="auto">
            <a:xfrm flipV="1">
              <a:off x="1232815" y="4221162"/>
              <a:ext cx="818235" cy="712787"/>
            </a:xfrm>
            <a:prstGeom prst="line">
              <a:avLst/>
            </a:prstGeom>
            <a:noFill/>
            <a:ln w="9525">
              <a:solidFill>
                <a:srgbClr val="FFFF00"/>
              </a:solidFill>
              <a:round/>
              <a:headEnd/>
              <a:tailEnd type="triangle" w="lg" len="lg"/>
            </a:ln>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0" y="283121"/>
            <a:ext cx="9318898" cy="687881"/>
          </a:xfrm>
        </p:spPr>
        <p:txBody>
          <a:bodyPr/>
          <a:lstStyle/>
          <a:p>
            <a:r>
              <a:rPr lang="en-GB" sz="4200" dirty="0"/>
              <a:t>Airbus A320 Wing Sub-Assemblies</a:t>
            </a:r>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1713D275-5C73-4B04-869C-5087DC6455E0}" type="slidenum">
              <a:rPr lang="en-GB"/>
              <a:pPr>
                <a:defRPr/>
              </a:pPr>
              <a:t>38</a:t>
            </a:fld>
            <a:endParaRPr lang="en-GB"/>
          </a:p>
        </p:txBody>
      </p:sp>
      <p:pic>
        <p:nvPicPr>
          <p:cNvPr id="40964" name="Picture 4" descr="320-wing"/>
          <p:cNvPicPr>
            <a:picLocks noChangeAspect="1" noChangeArrowheads="1"/>
          </p:cNvPicPr>
          <p:nvPr/>
        </p:nvPicPr>
        <p:blipFill>
          <a:blip r:embed="rId3" cstate="print"/>
          <a:srcRect t="2838" b="3029"/>
          <a:stretch>
            <a:fillRect/>
          </a:stretch>
        </p:blipFill>
        <p:spPr bwMode="auto">
          <a:xfrm>
            <a:off x="1739280" y="1403887"/>
            <a:ext cx="5665440" cy="4050226"/>
          </a:xfrm>
          <a:prstGeom prst="rect">
            <a:avLst/>
          </a:prstGeom>
          <a:noFill/>
          <a:ln w="9525">
            <a:solidFill>
              <a:srgbClr val="FFFF00"/>
            </a:solid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GB"/>
              <a:t>Machined Skin</a:t>
            </a:r>
          </a:p>
        </p:txBody>
      </p:sp>
      <p:sp>
        <p:nvSpPr>
          <p:cNvPr id="174083" name="Rectangle 3"/>
          <p:cNvSpPr>
            <a:spLocks noGrp="1" noChangeArrowheads="1"/>
          </p:cNvSpPr>
          <p:nvPr>
            <p:ph idx="1"/>
          </p:nvPr>
        </p:nvSpPr>
        <p:spPr>
          <a:xfrm>
            <a:off x="533400" y="1143000"/>
            <a:ext cx="8077200" cy="4462760"/>
          </a:xfrm>
        </p:spPr>
        <p:txBody>
          <a:bodyPr/>
          <a:lstStyle/>
          <a:p>
            <a:pPr marL="0" indent="0" algn="just">
              <a:lnSpc>
                <a:spcPct val="90000"/>
              </a:lnSpc>
              <a:buFontTx/>
              <a:buNone/>
            </a:pPr>
            <a:r>
              <a:rPr lang="en-GB" sz="2000" dirty="0"/>
              <a:t>As an alternative to making stressed skins by fastening stringers to the skin (fabricated), the skin, stringers and spar flanges can all be machined from a single piece of alloy, called a </a:t>
            </a:r>
            <a:r>
              <a:rPr lang="en-GB" sz="2000" b="1" i="1" dirty="0"/>
              <a:t>billet</a:t>
            </a:r>
            <a:r>
              <a:rPr lang="en-GB" sz="2000" dirty="0"/>
              <a:t>.</a:t>
            </a:r>
          </a:p>
          <a:p>
            <a:pPr marL="0" indent="0" algn="just">
              <a:lnSpc>
                <a:spcPct val="90000"/>
              </a:lnSpc>
              <a:buFontTx/>
              <a:buNone/>
            </a:pPr>
            <a:endParaRPr lang="en-GB" sz="2000" dirty="0"/>
          </a:p>
          <a:p>
            <a:pPr marL="0" indent="0" algn="just">
              <a:lnSpc>
                <a:spcPct val="90000"/>
              </a:lnSpc>
              <a:buFontTx/>
              <a:buNone/>
            </a:pPr>
            <a:r>
              <a:rPr lang="en-GB" sz="2000" dirty="0"/>
              <a:t>This </a:t>
            </a:r>
            <a:r>
              <a:rPr lang="en-GB" sz="2000" b="1" i="1" dirty="0"/>
              <a:t>billet </a:t>
            </a:r>
            <a:r>
              <a:rPr lang="en-GB" sz="2000" dirty="0"/>
              <a:t>may be many metres long, since it is possible to make the skin for one wing in a single piece.</a:t>
            </a:r>
          </a:p>
          <a:p>
            <a:pPr marL="0" indent="0" algn="just">
              <a:lnSpc>
                <a:spcPct val="90000"/>
              </a:lnSpc>
              <a:buFontTx/>
              <a:buNone/>
            </a:pPr>
            <a:endParaRPr lang="en-GB" sz="2000" dirty="0"/>
          </a:p>
          <a:p>
            <a:pPr marL="0" indent="0" algn="just">
              <a:lnSpc>
                <a:spcPct val="90000"/>
              </a:lnSpc>
              <a:buFontTx/>
              <a:buNone/>
            </a:pPr>
            <a:r>
              <a:rPr lang="en-GB" sz="2000" dirty="0"/>
              <a:t>The </a:t>
            </a:r>
            <a:r>
              <a:rPr lang="en-GB" sz="2000" b="1" i="1" dirty="0"/>
              <a:t>billet </a:t>
            </a:r>
            <a:r>
              <a:rPr lang="en-GB" sz="2000" dirty="0"/>
              <a:t>is much thicker and heavier then the final machined skin. </a:t>
            </a:r>
          </a:p>
          <a:p>
            <a:pPr marL="0" indent="0" algn="just">
              <a:lnSpc>
                <a:spcPct val="90000"/>
              </a:lnSpc>
              <a:buFontTx/>
              <a:buNone/>
            </a:pPr>
            <a:endParaRPr lang="en-GB" sz="2000" dirty="0"/>
          </a:p>
          <a:p>
            <a:pPr marL="0" indent="0" algn="just">
              <a:lnSpc>
                <a:spcPct val="90000"/>
              </a:lnSpc>
              <a:buFontTx/>
              <a:buNone/>
            </a:pPr>
            <a:r>
              <a:rPr lang="en-GB" sz="2000" dirty="0"/>
              <a:t>During the manufacture of the machined skin, up to </a:t>
            </a:r>
            <a:r>
              <a:rPr lang="en-GB" sz="2000" b="1" dirty="0"/>
              <a:t>90%</a:t>
            </a:r>
            <a:r>
              <a:rPr lang="en-GB" sz="2000" dirty="0"/>
              <a:t> of the </a:t>
            </a:r>
            <a:r>
              <a:rPr lang="en-GB" sz="2000" b="1" i="1" dirty="0"/>
              <a:t>billet</a:t>
            </a:r>
            <a:r>
              <a:rPr lang="en-GB" sz="2000" dirty="0"/>
              <a:t> will be removed during machining!</a:t>
            </a:r>
          </a:p>
          <a:p>
            <a:pPr marL="0" indent="0" algn="just">
              <a:lnSpc>
                <a:spcPct val="90000"/>
              </a:lnSpc>
              <a:buFontTx/>
              <a:buNone/>
            </a:pPr>
            <a:endParaRPr lang="en-GB" sz="2000" dirty="0"/>
          </a:p>
          <a:p>
            <a:pPr marL="0" indent="0" algn="just">
              <a:lnSpc>
                <a:spcPct val="90000"/>
              </a:lnSpc>
              <a:buFontTx/>
              <a:buNone/>
            </a:pPr>
            <a:r>
              <a:rPr lang="en-GB" sz="2000" dirty="0"/>
              <a:t>Although this is more expensive, in both material and machining cost, the final result is a lighter and stronger skin than a fabricated one.</a:t>
            </a:r>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321082F8-5B03-4F41-9F1B-E3AD221C7500}" type="slidenum">
              <a:rPr lang="en-GB"/>
              <a:pPr>
                <a:defRPr/>
              </a:pPr>
              <a:t>39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0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GB"/>
              <a:t>Chapter 4 Revision</a:t>
            </a:r>
          </a:p>
        </p:txBody>
      </p:sp>
      <p:sp>
        <p:nvSpPr>
          <p:cNvPr id="140292" name="Rectangle 4"/>
          <p:cNvSpPr>
            <a:spLocks noGrp="1" noChangeArrowheads="1"/>
          </p:cNvSpPr>
          <p:nvPr>
            <p:ph idx="1"/>
          </p:nvPr>
        </p:nvSpPr>
        <p:spPr>
          <a:xfrm>
            <a:off x="395288" y="1673225"/>
            <a:ext cx="8209160" cy="4610493"/>
          </a:xfrm>
          <a:noFill/>
        </p:spPr>
        <p:txBody>
          <a:bodyPr/>
          <a:lstStyle/>
          <a:p>
            <a:pPr marL="457200" indent="-457200" algn="just">
              <a:buFontTx/>
              <a:buNone/>
            </a:pPr>
            <a:r>
              <a:rPr lang="en-GB" sz="2000" dirty="0"/>
              <a:t>A few questions about the previous chapter.</a:t>
            </a:r>
          </a:p>
          <a:p>
            <a:pPr marL="457200" indent="-457200" algn="just">
              <a:buFontTx/>
              <a:buNone/>
            </a:pPr>
            <a:endParaRPr lang="en-GB" sz="2000" dirty="0"/>
          </a:p>
          <a:p>
            <a:pPr marL="457200" indent="-457200" algn="just">
              <a:buFontTx/>
              <a:buAutoNum type="arabicPeriod"/>
            </a:pPr>
            <a:r>
              <a:rPr lang="en-GB" sz="2000" dirty="0"/>
              <a:t>Why are windows elliptical?</a:t>
            </a:r>
          </a:p>
          <a:p>
            <a:pPr marL="457200" indent="-457200" algn="just">
              <a:buFontTx/>
              <a:buAutoNum type="arabicPeriod"/>
            </a:pPr>
            <a:endParaRPr lang="en-GB" sz="2000" dirty="0"/>
          </a:p>
          <a:p>
            <a:pPr marL="457200" indent="-457200" algn="just">
              <a:buFontTx/>
              <a:buAutoNum type="arabicPeriod"/>
            </a:pPr>
            <a:r>
              <a:rPr lang="en-GB" sz="2000" dirty="0"/>
              <a:t>What is a</a:t>
            </a:r>
            <a:r>
              <a:rPr lang="en-GB" sz="2000" b="1" i="1" dirty="0"/>
              <a:t> Welded Steel Truss</a:t>
            </a:r>
            <a:r>
              <a:rPr lang="en-GB" sz="2000" dirty="0"/>
              <a:t>?</a:t>
            </a:r>
          </a:p>
          <a:p>
            <a:pPr marL="457200" indent="-457200" algn="just">
              <a:buFontTx/>
              <a:buAutoNum type="arabicPeriod"/>
            </a:pPr>
            <a:endParaRPr lang="en-GB" sz="2000" dirty="0"/>
          </a:p>
          <a:p>
            <a:pPr marL="457200" indent="-457200" algn="just">
              <a:buFontTx/>
              <a:buAutoNum type="arabicPeriod"/>
            </a:pPr>
            <a:r>
              <a:rPr lang="en-GB" sz="2000" dirty="0"/>
              <a:t>Why do we pressurise the fuselage?</a:t>
            </a:r>
          </a:p>
          <a:p>
            <a:pPr marL="457200" indent="-457200" algn="just">
              <a:buFontTx/>
              <a:buAutoNum type="arabicPeriod"/>
            </a:pPr>
            <a:endParaRPr lang="en-GB" sz="2000" dirty="0"/>
          </a:p>
          <a:p>
            <a:pPr marL="457200" indent="-457200" algn="just">
              <a:buFontTx/>
              <a:buAutoNum type="arabicPeriod"/>
            </a:pPr>
            <a:r>
              <a:rPr lang="en-GB" sz="2000" dirty="0"/>
              <a:t>What parts of a Combat Aircraft are pressurised?</a:t>
            </a:r>
          </a:p>
          <a:p>
            <a:pPr marL="457200" indent="-457200" algn="just">
              <a:buFontTx/>
              <a:buAutoNum type="arabicPeriod"/>
            </a:pPr>
            <a:endParaRPr lang="en-GB" sz="2000" dirty="0"/>
          </a:p>
          <a:p>
            <a:pPr marL="457200" indent="-457200" algn="just">
              <a:buFontTx/>
              <a:buNone/>
            </a:pPr>
            <a:endParaRPr lang="en-GB" dirty="0"/>
          </a:p>
          <a:p>
            <a:pPr marL="457200" indent="-457200" algn="just"/>
            <a:endParaRPr lang="en-US" dirty="0"/>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388D77D4-F1C2-4884-BC71-4AFC5E3565F8}" type="slidenum">
              <a:rPr lang="en-GB"/>
              <a:pPr>
                <a:defRPr/>
              </a:pPr>
              <a:t>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29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29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build="p" autoUpdateAnimBg="0"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GB"/>
              <a:t>Advantages of Machined Skin</a:t>
            </a:r>
          </a:p>
        </p:txBody>
      </p:sp>
      <p:sp>
        <p:nvSpPr>
          <p:cNvPr id="175107" name="Rectangle 3"/>
          <p:cNvSpPr>
            <a:spLocks noGrp="1" noChangeArrowheads="1"/>
          </p:cNvSpPr>
          <p:nvPr>
            <p:ph idx="1"/>
          </p:nvPr>
        </p:nvSpPr>
        <p:spPr>
          <a:xfrm>
            <a:off x="533400" y="1295400"/>
            <a:ext cx="8077200" cy="4869025"/>
          </a:xfrm>
        </p:spPr>
        <p:txBody>
          <a:bodyPr/>
          <a:lstStyle/>
          <a:p>
            <a:pPr marL="0" indent="0" algn="just">
              <a:buFontTx/>
              <a:buNone/>
            </a:pPr>
            <a:r>
              <a:rPr lang="en-GB" sz="2000" dirty="0"/>
              <a:t>The advantages of using Machined Skin in an airframe design are; </a:t>
            </a:r>
          </a:p>
          <a:p>
            <a:pPr marL="0" indent="0" algn="just">
              <a:buFontTx/>
              <a:buNone/>
            </a:pPr>
            <a:endParaRPr lang="en-GB" sz="1000" dirty="0"/>
          </a:p>
          <a:p>
            <a:pPr marL="858838" lvl="1" algn="just"/>
            <a:r>
              <a:rPr lang="en-GB" sz="2000" dirty="0"/>
              <a:t>Riveting is no longer required, so a smoother surface can be achieved – providing a better aerodynamic wing.</a:t>
            </a:r>
          </a:p>
          <a:p>
            <a:pPr marL="0" indent="0" algn="just">
              <a:buFontTx/>
              <a:buNone/>
            </a:pPr>
            <a:endParaRPr lang="en-GB" sz="1000" dirty="0"/>
          </a:p>
          <a:p>
            <a:pPr marL="858838" lvl="1" algn="just"/>
            <a:r>
              <a:rPr lang="en-GB" sz="2000" dirty="0"/>
              <a:t>The resultant wing has a lighter structure and a more even loading than an equivalent fabricated wing.</a:t>
            </a:r>
          </a:p>
          <a:p>
            <a:pPr marL="858838" lvl="1" algn="just"/>
            <a:endParaRPr lang="en-GB" sz="1000" dirty="0"/>
          </a:p>
          <a:p>
            <a:pPr marL="858838" lvl="1" algn="just"/>
            <a:r>
              <a:rPr lang="en-GB" sz="2000" dirty="0"/>
              <a:t>Computer-controlled machining means mistakes or faults are less likely, and more easily detected.</a:t>
            </a:r>
          </a:p>
          <a:p>
            <a:pPr marL="0" indent="0" algn="just">
              <a:buFontTx/>
              <a:buNone/>
            </a:pPr>
            <a:endParaRPr lang="en-GB" sz="1000" dirty="0"/>
          </a:p>
          <a:p>
            <a:pPr marL="858838" lvl="1" algn="just"/>
            <a:r>
              <a:rPr lang="en-GB" sz="2000" dirty="0"/>
              <a:t>Allows for easy inspection during manufacture and in service.</a:t>
            </a:r>
          </a:p>
          <a:p>
            <a:pPr marL="0" indent="0" algn="just">
              <a:buFontTx/>
              <a:buNone/>
            </a:pPr>
            <a:endParaRPr lang="en-GB" sz="1000" dirty="0"/>
          </a:p>
          <a:p>
            <a:pPr marL="858838" lvl="1" algn="just"/>
            <a:r>
              <a:rPr lang="en-GB" dirty="0"/>
              <a:t>Little or no maintenance is required.</a:t>
            </a:r>
          </a:p>
          <a:p>
            <a:pPr marL="858838" lvl="1" algn="just"/>
            <a:endParaRPr lang="en-GB" sz="1000" dirty="0"/>
          </a:p>
          <a:p>
            <a:pPr marL="858838" lvl="1" algn="just"/>
            <a:r>
              <a:rPr lang="en-GB" dirty="0"/>
              <a:t>Fuel spaces are easily sealed.</a:t>
            </a:r>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AE33C7B7-9C75-4DE7-9FA3-FC5B0C9740B7}" type="slidenum">
              <a:rPr lang="en-GB"/>
              <a:pPr>
                <a:defRPr/>
              </a:pPr>
              <a:t>40</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51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510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510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510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0" y="149225"/>
            <a:ext cx="9144000" cy="1143000"/>
          </a:xfrm>
        </p:spPr>
        <p:txBody>
          <a:bodyPr/>
          <a:lstStyle/>
          <a:p>
            <a:r>
              <a:rPr lang="en-GB"/>
              <a:t>Disadvantages of Machined Skin</a:t>
            </a:r>
          </a:p>
        </p:txBody>
      </p:sp>
      <p:sp>
        <p:nvSpPr>
          <p:cNvPr id="176131" name="Rectangle 3"/>
          <p:cNvSpPr>
            <a:spLocks noGrp="1" noChangeArrowheads="1"/>
          </p:cNvSpPr>
          <p:nvPr>
            <p:ph idx="1"/>
          </p:nvPr>
        </p:nvSpPr>
        <p:spPr>
          <a:xfrm>
            <a:off x="467420" y="1219200"/>
            <a:ext cx="8209160" cy="3847207"/>
          </a:xfrm>
        </p:spPr>
        <p:txBody>
          <a:bodyPr/>
          <a:lstStyle/>
          <a:p>
            <a:pPr marL="0" indent="0" algn="just">
              <a:buFontTx/>
              <a:buNone/>
            </a:pPr>
            <a:r>
              <a:rPr lang="en-GB" sz="2000" dirty="0"/>
              <a:t>However, there are some disadvantages to utilising Machined Skin in airframes</a:t>
            </a:r>
          </a:p>
          <a:p>
            <a:pPr marL="0" indent="0" algn="just">
              <a:buFontTx/>
              <a:buNone/>
            </a:pPr>
            <a:endParaRPr lang="en-GB" sz="2000" dirty="0"/>
          </a:p>
          <a:p>
            <a:pPr marL="760413" lvl="1" algn="just"/>
            <a:r>
              <a:rPr lang="en-GB" sz="2000" dirty="0"/>
              <a:t>The associated high cost of manufacturing – particularly the tooling set-up costs</a:t>
            </a:r>
          </a:p>
          <a:p>
            <a:pPr marL="760413" lvl="1" algn="just"/>
            <a:endParaRPr lang="en-GB" sz="2000" dirty="0"/>
          </a:p>
          <a:p>
            <a:pPr marL="760413" lvl="1" algn="just"/>
            <a:r>
              <a:rPr lang="en-GB" sz="2000" dirty="0"/>
              <a:t>Battle damage repair in combat aircraft with machined skin wings can be more difficult.</a:t>
            </a:r>
          </a:p>
          <a:p>
            <a:pPr marL="760413" lvl="1" algn="just"/>
            <a:endParaRPr lang="en-GB" sz="2000" dirty="0"/>
          </a:p>
          <a:p>
            <a:pPr marL="760413" lvl="1" algn="just"/>
            <a:r>
              <a:rPr lang="en-GB" sz="2000" dirty="0"/>
              <a:t>Careful design is needed in order to maintain fail safety by limiting spreading of fatigue cracking.</a:t>
            </a:r>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F23A49D1-FB05-4654-A863-E7537362AAC9}" type="slidenum">
              <a:rPr lang="en-GB"/>
              <a:pPr>
                <a:defRPr/>
              </a:pPr>
              <a:t>41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GB"/>
              <a:t>The False Spar</a:t>
            </a:r>
          </a:p>
        </p:txBody>
      </p:sp>
      <p:sp>
        <p:nvSpPr>
          <p:cNvPr id="192515" name="Rectangle 3"/>
          <p:cNvSpPr>
            <a:spLocks noGrp="1" noChangeArrowheads="1"/>
          </p:cNvSpPr>
          <p:nvPr>
            <p:ph idx="1"/>
          </p:nvPr>
        </p:nvSpPr>
        <p:spPr>
          <a:xfrm>
            <a:off x="533400" y="1412875"/>
            <a:ext cx="8077200" cy="3108543"/>
          </a:xfrm>
        </p:spPr>
        <p:txBody>
          <a:bodyPr/>
          <a:lstStyle/>
          <a:p>
            <a:pPr marL="0" indent="0" algn="just">
              <a:buFontTx/>
              <a:buNone/>
            </a:pPr>
            <a:r>
              <a:rPr lang="en-GB" sz="2000" dirty="0"/>
              <a:t>As they are very different in shape to other types of wing, delta and heavily swept wings have different construction to other wings.</a:t>
            </a:r>
          </a:p>
          <a:p>
            <a:pPr marL="0" indent="0" algn="just">
              <a:buFontTx/>
              <a:buNone/>
            </a:pPr>
            <a:endParaRPr lang="en-GB" sz="2000" dirty="0"/>
          </a:p>
          <a:p>
            <a:pPr marL="0" indent="0" algn="just">
              <a:buFontTx/>
              <a:buNone/>
            </a:pPr>
            <a:r>
              <a:rPr lang="en-GB" sz="2000" dirty="0"/>
              <a:t>Delta wings have a very high chord at the wing root, and so thickness for structural stiffness is not a problem. </a:t>
            </a:r>
          </a:p>
          <a:p>
            <a:pPr marL="0" indent="0" algn="just">
              <a:buFontTx/>
              <a:buNone/>
            </a:pPr>
            <a:endParaRPr lang="en-GB" sz="2000" dirty="0"/>
          </a:p>
          <a:p>
            <a:pPr marL="0" indent="0" algn="just">
              <a:buFontTx/>
              <a:buNone/>
            </a:pPr>
            <a:r>
              <a:rPr lang="en-GB" sz="2000" dirty="0"/>
              <a:t>Swept wings may have to house the undercarriage when it is retracted, and the sweep means that it must be located near to the trailing edge.</a:t>
            </a:r>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DF5F118A-425B-4519-8393-06472815C4E8}" type="slidenum">
              <a:rPr lang="en-GB"/>
              <a:pPr>
                <a:defRPr/>
              </a:pPr>
              <a:t>42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GB"/>
              <a:t>The False Spar</a:t>
            </a:r>
          </a:p>
        </p:txBody>
      </p:sp>
      <p:sp>
        <p:nvSpPr>
          <p:cNvPr id="193539" name="Rectangle 3"/>
          <p:cNvSpPr>
            <a:spLocks noGrp="1" noChangeArrowheads="1"/>
          </p:cNvSpPr>
          <p:nvPr>
            <p:ph idx="1"/>
          </p:nvPr>
        </p:nvSpPr>
        <p:spPr>
          <a:xfrm>
            <a:off x="392606" y="1335882"/>
            <a:ext cx="8209160" cy="2505301"/>
          </a:xfrm>
        </p:spPr>
        <p:txBody>
          <a:bodyPr/>
          <a:lstStyle/>
          <a:p>
            <a:pPr marL="0" indent="0" algn="just">
              <a:buFontTx/>
              <a:buNone/>
            </a:pPr>
            <a:r>
              <a:rPr lang="en-GB" sz="2000" dirty="0"/>
              <a:t>A solution to this is to add another short spar (or false spar) and to increase the chord of the wing at the root. </a:t>
            </a:r>
          </a:p>
          <a:p>
            <a:pPr marL="0" indent="0" algn="just">
              <a:buFontTx/>
              <a:buNone/>
            </a:pPr>
            <a:endParaRPr lang="en-GB" sz="2000" dirty="0"/>
          </a:p>
          <a:p>
            <a:pPr marL="0" indent="0" algn="just">
              <a:buFontTx/>
              <a:buNone/>
            </a:pPr>
            <a:r>
              <a:rPr lang="en-GB" sz="2000" dirty="0"/>
              <a:t>This then gives enough depth in the wing to fit the retracted undercarriage, and provides a strong point for the undercarriage mounting.</a:t>
            </a:r>
          </a:p>
          <a:p>
            <a:pPr marL="0" indent="0" algn="just">
              <a:buFontTx/>
              <a:buNone/>
            </a:pPr>
            <a:endParaRPr lang="en-GB" dirty="0"/>
          </a:p>
        </p:txBody>
      </p:sp>
      <p:sp>
        <p:nvSpPr>
          <p:cNvPr id="19"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EE49DB08-D61B-40EA-9759-131D1761F01A}" type="slidenum">
              <a:rPr lang="en-GB"/>
              <a:pPr>
                <a:defRPr/>
              </a:pPr>
              <a:t>43</a:t>
            </a:fld>
            <a:endParaRPr lang="en-GB"/>
          </a:p>
        </p:txBody>
      </p:sp>
      <p:grpSp>
        <p:nvGrpSpPr>
          <p:cNvPr id="17" name="Group 16">
            <a:extLst>
              <a:ext uri="{FF2B5EF4-FFF2-40B4-BE49-F238E27FC236}">
                <a16:creationId xmlns:a16="http://schemas.microsoft.com/office/drawing/2014/main" id="{D7E6B4AD-5230-A1F8-10C6-9E5A492048C9}"/>
              </a:ext>
            </a:extLst>
          </p:cNvPr>
          <p:cNvGrpSpPr/>
          <p:nvPr/>
        </p:nvGrpSpPr>
        <p:grpSpPr>
          <a:xfrm>
            <a:off x="1043608" y="3233737"/>
            <a:ext cx="7416800" cy="3014663"/>
            <a:chOff x="1524358" y="3815937"/>
            <a:chExt cx="7416800" cy="3014663"/>
          </a:xfrm>
        </p:grpSpPr>
        <p:pic>
          <p:nvPicPr>
            <p:cNvPr id="3" name="Picture 4" descr="a330-comp">
              <a:extLst>
                <a:ext uri="{FF2B5EF4-FFF2-40B4-BE49-F238E27FC236}">
                  <a16:creationId xmlns:a16="http://schemas.microsoft.com/office/drawing/2014/main" id="{144C5539-4E7A-B1DC-CB6C-EAB5B479CB26}"/>
                </a:ext>
              </a:extLst>
            </p:cNvPr>
            <p:cNvPicPr>
              <a:picLocks noChangeAspect="1" noChangeArrowheads="1"/>
            </p:cNvPicPr>
            <p:nvPr/>
          </p:nvPicPr>
          <p:blipFill>
            <a:blip r:embed="rId3" cstate="print">
              <a:clrChange>
                <a:clrFrom>
                  <a:srgbClr val="FDFDFD"/>
                </a:clrFrom>
                <a:clrTo>
                  <a:srgbClr val="FDFDFD">
                    <a:alpha val="0"/>
                  </a:srgbClr>
                </a:clrTo>
              </a:clrChange>
            </a:blip>
            <a:srcRect b="55255"/>
            <a:stretch>
              <a:fillRect/>
            </a:stretch>
          </p:blipFill>
          <p:spPr bwMode="auto">
            <a:xfrm>
              <a:off x="1607244" y="3985006"/>
              <a:ext cx="5283200" cy="2668587"/>
            </a:xfrm>
            <a:prstGeom prst="rect">
              <a:avLst/>
            </a:prstGeom>
            <a:noFill/>
            <a:ln w="9525">
              <a:noFill/>
              <a:miter lim="800000"/>
              <a:headEnd/>
              <a:tailEnd/>
            </a:ln>
          </p:spPr>
        </p:pic>
        <p:grpSp>
          <p:nvGrpSpPr>
            <p:cNvPr id="4" name="Group 3">
              <a:extLst>
                <a:ext uri="{FF2B5EF4-FFF2-40B4-BE49-F238E27FC236}">
                  <a16:creationId xmlns:a16="http://schemas.microsoft.com/office/drawing/2014/main" id="{185E6CA2-6582-6180-75A1-05021E9EC805}"/>
                </a:ext>
              </a:extLst>
            </p:cNvPr>
            <p:cNvGrpSpPr/>
            <p:nvPr/>
          </p:nvGrpSpPr>
          <p:grpSpPr>
            <a:xfrm>
              <a:off x="1524358" y="3815937"/>
              <a:ext cx="7416800" cy="3014663"/>
              <a:chOff x="1547813" y="3654425"/>
              <a:chExt cx="7416800" cy="3014663"/>
            </a:xfrm>
          </p:grpSpPr>
          <p:sp>
            <p:nvSpPr>
              <p:cNvPr id="5" name="Text Box 5">
                <a:extLst>
                  <a:ext uri="{FF2B5EF4-FFF2-40B4-BE49-F238E27FC236}">
                    <a16:creationId xmlns:a16="http://schemas.microsoft.com/office/drawing/2014/main" id="{F3E05CFA-B5DC-A669-D33C-3E9A03DF36D7}"/>
                  </a:ext>
                </a:extLst>
              </p:cNvPr>
              <p:cNvSpPr txBox="1">
                <a:spLocks noChangeArrowheads="1"/>
              </p:cNvSpPr>
              <p:nvPr/>
            </p:nvSpPr>
            <p:spPr bwMode="auto">
              <a:xfrm>
                <a:off x="6800850" y="5799138"/>
                <a:ext cx="1371600" cy="366712"/>
              </a:xfrm>
              <a:prstGeom prst="rect">
                <a:avLst/>
              </a:prstGeom>
              <a:noFill/>
              <a:ln w="9525">
                <a:noFill/>
                <a:miter lim="800000"/>
                <a:headEnd/>
                <a:tailEnd/>
              </a:ln>
            </p:spPr>
            <p:txBody>
              <a:bodyPr>
                <a:spAutoFit/>
              </a:bodyPr>
              <a:lstStyle/>
              <a:p>
                <a:pPr>
                  <a:spcBef>
                    <a:spcPct val="50000"/>
                  </a:spcBef>
                </a:pPr>
                <a:r>
                  <a:rPr lang="en-GB" sz="1800" b="1" i="1">
                    <a:solidFill>
                      <a:srgbClr val="FFFF00"/>
                    </a:solidFill>
                  </a:rPr>
                  <a:t>‘False’ Spar</a:t>
                </a:r>
              </a:p>
            </p:txBody>
          </p:sp>
          <p:sp>
            <p:nvSpPr>
              <p:cNvPr id="6" name="Line 6">
                <a:extLst>
                  <a:ext uri="{FF2B5EF4-FFF2-40B4-BE49-F238E27FC236}">
                    <a16:creationId xmlns:a16="http://schemas.microsoft.com/office/drawing/2014/main" id="{B70C0A59-A9F6-0413-1F61-470101896E5D}"/>
                  </a:ext>
                </a:extLst>
              </p:cNvPr>
              <p:cNvSpPr>
                <a:spLocks noChangeShapeType="1"/>
              </p:cNvSpPr>
              <p:nvPr/>
            </p:nvSpPr>
            <p:spPr bwMode="auto">
              <a:xfrm flipH="1" flipV="1">
                <a:off x="5289550" y="5654675"/>
                <a:ext cx="1584325" cy="288925"/>
              </a:xfrm>
              <a:prstGeom prst="line">
                <a:avLst/>
              </a:prstGeom>
              <a:noFill/>
              <a:ln w="9525">
                <a:solidFill>
                  <a:srgbClr val="FFFF00"/>
                </a:solidFill>
                <a:round/>
                <a:headEnd/>
                <a:tailEnd type="triangle" w="med" len="med"/>
              </a:ln>
            </p:spPr>
            <p:txBody>
              <a:bodyPr/>
              <a:lstStyle/>
              <a:p>
                <a:endParaRPr lang="en-GB"/>
              </a:p>
            </p:txBody>
          </p:sp>
          <p:sp>
            <p:nvSpPr>
              <p:cNvPr id="7" name="Text Box 8">
                <a:extLst>
                  <a:ext uri="{FF2B5EF4-FFF2-40B4-BE49-F238E27FC236}">
                    <a16:creationId xmlns:a16="http://schemas.microsoft.com/office/drawing/2014/main" id="{EE2E748D-386D-C5CF-18C5-1166638B57EC}"/>
                  </a:ext>
                </a:extLst>
              </p:cNvPr>
              <p:cNvSpPr txBox="1">
                <a:spLocks noChangeArrowheads="1"/>
              </p:cNvSpPr>
              <p:nvPr/>
            </p:nvSpPr>
            <p:spPr bwMode="auto">
              <a:xfrm>
                <a:off x="6156325" y="3917950"/>
                <a:ext cx="1371600" cy="366713"/>
              </a:xfrm>
              <a:prstGeom prst="rect">
                <a:avLst/>
              </a:prstGeom>
              <a:noFill/>
              <a:ln w="9525">
                <a:noFill/>
                <a:miter lim="800000"/>
                <a:headEnd/>
                <a:tailEnd/>
              </a:ln>
            </p:spPr>
            <p:txBody>
              <a:bodyPr>
                <a:spAutoFit/>
              </a:bodyPr>
              <a:lstStyle/>
              <a:p>
                <a:pPr>
                  <a:spcBef>
                    <a:spcPct val="50000"/>
                  </a:spcBef>
                </a:pPr>
                <a:r>
                  <a:rPr lang="en-GB" sz="1800" b="1" i="1">
                    <a:solidFill>
                      <a:srgbClr val="FFFF00"/>
                    </a:solidFill>
                  </a:rPr>
                  <a:t>Rear Spar</a:t>
                </a:r>
              </a:p>
            </p:txBody>
          </p:sp>
          <p:sp>
            <p:nvSpPr>
              <p:cNvPr id="8" name="Line 9">
                <a:extLst>
                  <a:ext uri="{FF2B5EF4-FFF2-40B4-BE49-F238E27FC236}">
                    <a16:creationId xmlns:a16="http://schemas.microsoft.com/office/drawing/2014/main" id="{DA8935F9-22D7-BC8F-D4B4-72642CA69B57}"/>
                  </a:ext>
                </a:extLst>
              </p:cNvPr>
              <p:cNvSpPr>
                <a:spLocks noChangeShapeType="1"/>
              </p:cNvSpPr>
              <p:nvPr/>
            </p:nvSpPr>
            <p:spPr bwMode="auto">
              <a:xfrm flipH="1">
                <a:off x="5662613" y="4195763"/>
                <a:ext cx="504825" cy="601662"/>
              </a:xfrm>
              <a:prstGeom prst="line">
                <a:avLst/>
              </a:prstGeom>
              <a:noFill/>
              <a:ln w="9525">
                <a:solidFill>
                  <a:srgbClr val="FFFF00"/>
                </a:solidFill>
                <a:round/>
                <a:headEnd/>
                <a:tailEnd type="triangle" w="med" len="med"/>
              </a:ln>
            </p:spPr>
            <p:txBody>
              <a:bodyPr/>
              <a:lstStyle/>
              <a:p>
                <a:endParaRPr lang="en-GB"/>
              </a:p>
            </p:txBody>
          </p:sp>
          <p:sp>
            <p:nvSpPr>
              <p:cNvPr id="9" name="Text Box 10">
                <a:extLst>
                  <a:ext uri="{FF2B5EF4-FFF2-40B4-BE49-F238E27FC236}">
                    <a16:creationId xmlns:a16="http://schemas.microsoft.com/office/drawing/2014/main" id="{F0E5ABC0-80A6-C408-A23A-EAA31017E7E7}"/>
                  </a:ext>
                </a:extLst>
              </p:cNvPr>
              <p:cNvSpPr txBox="1">
                <a:spLocks noChangeArrowheads="1"/>
              </p:cNvSpPr>
              <p:nvPr/>
            </p:nvSpPr>
            <p:spPr bwMode="auto">
              <a:xfrm>
                <a:off x="7235825" y="4652963"/>
                <a:ext cx="1728788" cy="366712"/>
              </a:xfrm>
              <a:prstGeom prst="rect">
                <a:avLst/>
              </a:prstGeom>
              <a:noFill/>
              <a:ln w="9525">
                <a:noFill/>
                <a:miter lim="800000"/>
                <a:headEnd/>
                <a:tailEnd/>
              </a:ln>
            </p:spPr>
            <p:txBody>
              <a:bodyPr>
                <a:spAutoFit/>
              </a:bodyPr>
              <a:lstStyle/>
              <a:p>
                <a:pPr>
                  <a:spcBef>
                    <a:spcPct val="50000"/>
                  </a:spcBef>
                </a:pPr>
                <a:r>
                  <a:rPr lang="en-GB" sz="1800" b="1" i="1">
                    <a:solidFill>
                      <a:srgbClr val="FFFF00"/>
                    </a:solidFill>
                  </a:rPr>
                  <a:t>U/C Attachment</a:t>
                </a:r>
              </a:p>
            </p:txBody>
          </p:sp>
          <p:sp>
            <p:nvSpPr>
              <p:cNvPr id="10" name="Line 11">
                <a:extLst>
                  <a:ext uri="{FF2B5EF4-FFF2-40B4-BE49-F238E27FC236}">
                    <a16:creationId xmlns:a16="http://schemas.microsoft.com/office/drawing/2014/main" id="{0319B1B4-5A13-887F-B65A-CFB7B1194B8D}"/>
                  </a:ext>
                </a:extLst>
              </p:cNvPr>
              <p:cNvSpPr>
                <a:spLocks noChangeShapeType="1"/>
              </p:cNvSpPr>
              <p:nvPr/>
            </p:nvSpPr>
            <p:spPr bwMode="auto">
              <a:xfrm flipH="1">
                <a:off x="5795963" y="4868863"/>
                <a:ext cx="1439862" cy="431800"/>
              </a:xfrm>
              <a:prstGeom prst="line">
                <a:avLst/>
              </a:prstGeom>
              <a:noFill/>
              <a:ln w="9525">
                <a:solidFill>
                  <a:srgbClr val="FFFF00"/>
                </a:solidFill>
                <a:round/>
                <a:headEnd/>
                <a:tailEnd type="triangle" w="med" len="med"/>
              </a:ln>
            </p:spPr>
            <p:txBody>
              <a:bodyPr/>
              <a:lstStyle/>
              <a:p>
                <a:endParaRPr lang="en-GB"/>
              </a:p>
            </p:txBody>
          </p:sp>
          <p:sp>
            <p:nvSpPr>
              <p:cNvPr id="11" name="Line 12">
                <a:extLst>
                  <a:ext uri="{FF2B5EF4-FFF2-40B4-BE49-F238E27FC236}">
                    <a16:creationId xmlns:a16="http://schemas.microsoft.com/office/drawing/2014/main" id="{7117652A-11AF-0984-3C12-76B4F62C0C4C}"/>
                  </a:ext>
                </a:extLst>
              </p:cNvPr>
              <p:cNvSpPr>
                <a:spLocks noChangeShapeType="1"/>
              </p:cNvSpPr>
              <p:nvPr/>
            </p:nvSpPr>
            <p:spPr bwMode="auto">
              <a:xfrm flipH="1">
                <a:off x="5435600" y="4868863"/>
                <a:ext cx="1800225" cy="288925"/>
              </a:xfrm>
              <a:prstGeom prst="line">
                <a:avLst/>
              </a:prstGeom>
              <a:noFill/>
              <a:ln w="9525">
                <a:solidFill>
                  <a:srgbClr val="FFFF00"/>
                </a:solidFill>
                <a:round/>
                <a:headEnd/>
                <a:tailEnd type="triangle" w="med" len="med"/>
              </a:ln>
            </p:spPr>
            <p:txBody>
              <a:bodyPr/>
              <a:lstStyle/>
              <a:p>
                <a:endParaRPr lang="en-GB"/>
              </a:p>
            </p:txBody>
          </p:sp>
          <p:sp>
            <p:nvSpPr>
              <p:cNvPr id="12" name="Text Box 13">
                <a:extLst>
                  <a:ext uri="{FF2B5EF4-FFF2-40B4-BE49-F238E27FC236}">
                    <a16:creationId xmlns:a16="http://schemas.microsoft.com/office/drawing/2014/main" id="{F9CC0B8A-E628-AA00-6494-EF25A9F9B74A}"/>
                  </a:ext>
                </a:extLst>
              </p:cNvPr>
              <p:cNvSpPr txBox="1">
                <a:spLocks noChangeArrowheads="1"/>
              </p:cNvSpPr>
              <p:nvPr/>
            </p:nvSpPr>
            <p:spPr bwMode="auto">
              <a:xfrm>
                <a:off x="1547813" y="4025900"/>
                <a:ext cx="1371600" cy="366713"/>
              </a:xfrm>
              <a:prstGeom prst="rect">
                <a:avLst/>
              </a:prstGeom>
              <a:noFill/>
              <a:ln w="9525">
                <a:noFill/>
                <a:miter lim="800000"/>
                <a:headEnd/>
                <a:tailEnd/>
              </a:ln>
            </p:spPr>
            <p:txBody>
              <a:bodyPr>
                <a:spAutoFit/>
              </a:bodyPr>
              <a:lstStyle/>
              <a:p>
                <a:pPr>
                  <a:spcBef>
                    <a:spcPct val="50000"/>
                  </a:spcBef>
                </a:pPr>
                <a:r>
                  <a:rPr lang="en-GB" sz="1800" b="1" i="1">
                    <a:solidFill>
                      <a:srgbClr val="FFFF00"/>
                    </a:solidFill>
                  </a:rPr>
                  <a:t>Front Spar</a:t>
                </a:r>
              </a:p>
            </p:txBody>
          </p:sp>
          <p:sp>
            <p:nvSpPr>
              <p:cNvPr id="13" name="Line 14">
                <a:extLst>
                  <a:ext uri="{FF2B5EF4-FFF2-40B4-BE49-F238E27FC236}">
                    <a16:creationId xmlns:a16="http://schemas.microsoft.com/office/drawing/2014/main" id="{302FC210-C02A-A990-6700-9E2B4C1E2D1D}"/>
                  </a:ext>
                </a:extLst>
              </p:cNvPr>
              <p:cNvSpPr>
                <a:spLocks noChangeShapeType="1"/>
              </p:cNvSpPr>
              <p:nvPr/>
            </p:nvSpPr>
            <p:spPr bwMode="auto">
              <a:xfrm>
                <a:off x="2782888" y="4222750"/>
                <a:ext cx="1512887" cy="358775"/>
              </a:xfrm>
              <a:prstGeom prst="line">
                <a:avLst/>
              </a:prstGeom>
              <a:noFill/>
              <a:ln w="9525">
                <a:solidFill>
                  <a:srgbClr val="FFFF00"/>
                </a:solidFill>
                <a:round/>
                <a:headEnd/>
                <a:tailEnd type="triangle" w="med" len="med"/>
              </a:ln>
            </p:spPr>
            <p:txBody>
              <a:bodyPr/>
              <a:lstStyle/>
              <a:p>
                <a:endParaRPr lang="en-GB"/>
              </a:p>
            </p:txBody>
          </p:sp>
          <p:sp>
            <p:nvSpPr>
              <p:cNvPr id="14" name="Text Box 15">
                <a:extLst>
                  <a:ext uri="{FF2B5EF4-FFF2-40B4-BE49-F238E27FC236}">
                    <a16:creationId xmlns:a16="http://schemas.microsoft.com/office/drawing/2014/main" id="{E36E4277-0D30-3C66-771E-414BA4CF00ED}"/>
                  </a:ext>
                </a:extLst>
              </p:cNvPr>
              <p:cNvSpPr txBox="1">
                <a:spLocks noChangeArrowheads="1"/>
              </p:cNvSpPr>
              <p:nvPr/>
            </p:nvSpPr>
            <p:spPr bwMode="auto">
              <a:xfrm>
                <a:off x="4859338" y="3654425"/>
                <a:ext cx="1371600" cy="366713"/>
              </a:xfrm>
              <a:prstGeom prst="rect">
                <a:avLst/>
              </a:prstGeom>
              <a:noFill/>
              <a:ln w="9525">
                <a:noFill/>
                <a:miter lim="800000"/>
                <a:headEnd/>
                <a:tailEnd/>
              </a:ln>
            </p:spPr>
            <p:txBody>
              <a:bodyPr>
                <a:spAutoFit/>
              </a:bodyPr>
              <a:lstStyle/>
              <a:p>
                <a:pPr>
                  <a:spcBef>
                    <a:spcPct val="50000"/>
                  </a:spcBef>
                </a:pPr>
                <a:r>
                  <a:rPr lang="en-GB" sz="1800" b="1" i="1">
                    <a:solidFill>
                      <a:srgbClr val="FFFF00"/>
                    </a:solidFill>
                  </a:rPr>
                  <a:t>Centre Spar</a:t>
                </a:r>
              </a:p>
            </p:txBody>
          </p:sp>
          <p:sp>
            <p:nvSpPr>
              <p:cNvPr id="15" name="Line 16">
                <a:extLst>
                  <a:ext uri="{FF2B5EF4-FFF2-40B4-BE49-F238E27FC236}">
                    <a16:creationId xmlns:a16="http://schemas.microsoft.com/office/drawing/2014/main" id="{DD9E83F5-A254-8C7C-D073-362300ACD128}"/>
                  </a:ext>
                </a:extLst>
              </p:cNvPr>
              <p:cNvSpPr>
                <a:spLocks noChangeShapeType="1"/>
              </p:cNvSpPr>
              <p:nvPr/>
            </p:nvSpPr>
            <p:spPr bwMode="auto">
              <a:xfrm flipH="1">
                <a:off x="5014913" y="4005263"/>
                <a:ext cx="431800" cy="647700"/>
              </a:xfrm>
              <a:prstGeom prst="line">
                <a:avLst/>
              </a:prstGeom>
              <a:noFill/>
              <a:ln w="9525">
                <a:solidFill>
                  <a:srgbClr val="FFFF00"/>
                </a:solidFill>
                <a:round/>
                <a:headEnd/>
                <a:tailEnd type="triangle" w="med" len="med"/>
              </a:ln>
            </p:spPr>
            <p:txBody>
              <a:bodyPr/>
              <a:lstStyle/>
              <a:p>
                <a:endParaRPr lang="en-GB"/>
              </a:p>
            </p:txBody>
          </p:sp>
          <p:sp>
            <p:nvSpPr>
              <p:cNvPr id="16" name="Oval 17">
                <a:extLst>
                  <a:ext uri="{FF2B5EF4-FFF2-40B4-BE49-F238E27FC236}">
                    <a16:creationId xmlns:a16="http://schemas.microsoft.com/office/drawing/2014/main" id="{6CB4DF91-68DA-DECA-7B20-C778E733F511}"/>
                  </a:ext>
                </a:extLst>
              </p:cNvPr>
              <p:cNvSpPr>
                <a:spLocks noChangeArrowheads="1"/>
              </p:cNvSpPr>
              <p:nvPr/>
            </p:nvSpPr>
            <p:spPr bwMode="auto">
              <a:xfrm rot="-2715094">
                <a:off x="3998119" y="4942681"/>
                <a:ext cx="2344738" cy="1108075"/>
              </a:xfrm>
              <a:prstGeom prst="ellipse">
                <a:avLst/>
              </a:prstGeom>
              <a:noFill/>
              <a:ln w="41275">
                <a:solidFill>
                  <a:srgbClr val="FF0000"/>
                </a:solidFill>
                <a:round/>
                <a:headEnd/>
                <a:tailEnd/>
              </a:ln>
            </p:spPr>
            <p:txBody>
              <a:bodyPr wrap="none" anchor="ctr"/>
              <a:lstStyle/>
              <a:p>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GB"/>
              <a:t>Undercarriage Attachment</a:t>
            </a:r>
          </a:p>
        </p:txBody>
      </p:sp>
      <p:sp>
        <p:nvSpPr>
          <p:cNvPr id="18"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6A422C04-8645-4CD7-978B-909F04EA6616}" type="slidenum">
              <a:rPr lang="en-GB"/>
              <a:pPr>
                <a:defRPr/>
              </a:pPr>
              <a:t>44</a:t>
            </a:fld>
            <a:endParaRPr lang="en-GB"/>
          </a:p>
        </p:txBody>
      </p:sp>
      <p:pic>
        <p:nvPicPr>
          <p:cNvPr id="47108" name="Picture 4" descr="gear-ri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850" y="1976438"/>
            <a:ext cx="8785225" cy="3973512"/>
          </a:xfrm>
          <a:prstGeom prst="rect">
            <a:avLst/>
          </a:prstGeom>
          <a:noFill/>
          <a:ln w="9525">
            <a:noFill/>
            <a:miter lim="800000"/>
            <a:headEnd/>
            <a:tailEnd/>
          </a:ln>
        </p:spPr>
      </p:pic>
      <p:sp>
        <p:nvSpPr>
          <p:cNvPr id="47109" name="Text Box 5"/>
          <p:cNvSpPr txBox="1">
            <a:spLocks noChangeArrowheads="1"/>
          </p:cNvSpPr>
          <p:nvPr/>
        </p:nvSpPr>
        <p:spPr bwMode="auto">
          <a:xfrm>
            <a:off x="5364163" y="4568825"/>
            <a:ext cx="2087562" cy="641350"/>
          </a:xfrm>
          <a:prstGeom prst="rect">
            <a:avLst/>
          </a:prstGeom>
          <a:noFill/>
          <a:ln w="9525">
            <a:noFill/>
            <a:miter lim="800000"/>
            <a:headEnd/>
            <a:tailEnd/>
          </a:ln>
        </p:spPr>
        <p:txBody>
          <a:bodyPr>
            <a:spAutoFit/>
          </a:bodyPr>
          <a:lstStyle/>
          <a:p>
            <a:pPr>
              <a:spcBef>
                <a:spcPct val="50000"/>
              </a:spcBef>
            </a:pPr>
            <a:r>
              <a:rPr lang="en-GB" sz="1800" b="1" i="1">
                <a:solidFill>
                  <a:srgbClr val="FFFF00"/>
                </a:solidFill>
              </a:rPr>
              <a:t>Landing Gear Attachment Points</a:t>
            </a:r>
          </a:p>
        </p:txBody>
      </p:sp>
      <p:sp>
        <p:nvSpPr>
          <p:cNvPr id="47110" name="Text Box 6"/>
          <p:cNvSpPr txBox="1">
            <a:spLocks noChangeArrowheads="1"/>
          </p:cNvSpPr>
          <p:nvPr/>
        </p:nvSpPr>
        <p:spPr bwMode="auto">
          <a:xfrm>
            <a:off x="2268538" y="5505450"/>
            <a:ext cx="1371600" cy="366713"/>
          </a:xfrm>
          <a:prstGeom prst="rect">
            <a:avLst/>
          </a:prstGeom>
          <a:noFill/>
          <a:ln w="9525">
            <a:noFill/>
            <a:miter lim="800000"/>
            <a:headEnd/>
            <a:tailEnd/>
          </a:ln>
        </p:spPr>
        <p:txBody>
          <a:bodyPr>
            <a:spAutoFit/>
          </a:bodyPr>
          <a:lstStyle/>
          <a:p>
            <a:pPr>
              <a:spcBef>
                <a:spcPct val="50000"/>
              </a:spcBef>
            </a:pPr>
            <a:r>
              <a:rPr lang="en-GB" sz="1800" b="1" i="1">
                <a:solidFill>
                  <a:srgbClr val="FFFF00"/>
                </a:solidFill>
              </a:rPr>
              <a:t>‘False’ Spar</a:t>
            </a:r>
          </a:p>
        </p:txBody>
      </p:sp>
      <p:sp>
        <p:nvSpPr>
          <p:cNvPr id="47111" name="Line 7"/>
          <p:cNvSpPr>
            <a:spLocks noChangeShapeType="1"/>
          </p:cNvSpPr>
          <p:nvPr/>
        </p:nvSpPr>
        <p:spPr bwMode="auto">
          <a:xfrm flipH="1" flipV="1">
            <a:off x="2124075" y="4352925"/>
            <a:ext cx="720725" cy="1223963"/>
          </a:xfrm>
          <a:prstGeom prst="line">
            <a:avLst/>
          </a:prstGeom>
          <a:noFill/>
          <a:ln w="9525">
            <a:solidFill>
              <a:srgbClr val="FFFF00"/>
            </a:solidFill>
            <a:round/>
            <a:headEnd/>
            <a:tailEnd type="triangle" w="med" len="med"/>
          </a:ln>
        </p:spPr>
        <p:txBody>
          <a:bodyPr/>
          <a:lstStyle/>
          <a:p>
            <a:endParaRPr lang="en-GB"/>
          </a:p>
        </p:txBody>
      </p:sp>
      <p:sp>
        <p:nvSpPr>
          <p:cNvPr id="47112" name="Line 8"/>
          <p:cNvSpPr>
            <a:spLocks noChangeShapeType="1"/>
          </p:cNvSpPr>
          <p:nvPr/>
        </p:nvSpPr>
        <p:spPr bwMode="auto">
          <a:xfrm flipH="1" flipV="1">
            <a:off x="4572000" y="4713288"/>
            <a:ext cx="720725" cy="71437"/>
          </a:xfrm>
          <a:prstGeom prst="line">
            <a:avLst/>
          </a:prstGeom>
          <a:noFill/>
          <a:ln w="9525">
            <a:solidFill>
              <a:srgbClr val="FFFF00"/>
            </a:solidFill>
            <a:round/>
            <a:headEnd/>
            <a:tailEnd type="triangle" w="med" len="med"/>
          </a:ln>
        </p:spPr>
        <p:txBody>
          <a:bodyPr/>
          <a:lstStyle/>
          <a:p>
            <a:endParaRPr lang="en-GB"/>
          </a:p>
        </p:txBody>
      </p:sp>
      <p:sp>
        <p:nvSpPr>
          <p:cNvPr id="47113" name="Text Box 9"/>
          <p:cNvSpPr txBox="1">
            <a:spLocks noChangeArrowheads="1"/>
          </p:cNvSpPr>
          <p:nvPr/>
        </p:nvSpPr>
        <p:spPr bwMode="auto">
          <a:xfrm>
            <a:off x="6516688" y="1844675"/>
            <a:ext cx="1371600" cy="366713"/>
          </a:xfrm>
          <a:prstGeom prst="rect">
            <a:avLst/>
          </a:prstGeom>
          <a:noFill/>
          <a:ln w="9525">
            <a:noFill/>
            <a:miter lim="800000"/>
            <a:headEnd/>
            <a:tailEnd/>
          </a:ln>
        </p:spPr>
        <p:txBody>
          <a:bodyPr>
            <a:spAutoFit/>
          </a:bodyPr>
          <a:lstStyle/>
          <a:p>
            <a:pPr>
              <a:spcBef>
                <a:spcPct val="50000"/>
              </a:spcBef>
            </a:pPr>
            <a:r>
              <a:rPr lang="en-GB" sz="1800" b="1" i="1">
                <a:solidFill>
                  <a:srgbClr val="FFFF00"/>
                </a:solidFill>
              </a:rPr>
              <a:t>Rear Spar</a:t>
            </a:r>
          </a:p>
        </p:txBody>
      </p:sp>
      <p:sp>
        <p:nvSpPr>
          <p:cNvPr id="47114" name="Line 10"/>
          <p:cNvSpPr>
            <a:spLocks noChangeShapeType="1"/>
          </p:cNvSpPr>
          <p:nvPr/>
        </p:nvSpPr>
        <p:spPr bwMode="auto">
          <a:xfrm flipH="1">
            <a:off x="5983288" y="2136775"/>
            <a:ext cx="609600" cy="457200"/>
          </a:xfrm>
          <a:prstGeom prst="line">
            <a:avLst/>
          </a:prstGeom>
          <a:noFill/>
          <a:ln w="9525">
            <a:solidFill>
              <a:srgbClr val="FFFF00"/>
            </a:solidFill>
            <a:round/>
            <a:headEnd/>
            <a:tailEnd type="triangle" w="med" len="med"/>
          </a:ln>
        </p:spPr>
        <p:txBody>
          <a:bodyPr/>
          <a:lstStyle/>
          <a:p>
            <a:endParaRPr lang="en-GB"/>
          </a:p>
        </p:txBody>
      </p:sp>
      <p:sp>
        <p:nvSpPr>
          <p:cNvPr id="47115" name="Line 11"/>
          <p:cNvSpPr>
            <a:spLocks noChangeShapeType="1"/>
          </p:cNvSpPr>
          <p:nvPr/>
        </p:nvSpPr>
        <p:spPr bwMode="auto">
          <a:xfrm flipH="1" flipV="1">
            <a:off x="4572000" y="3128963"/>
            <a:ext cx="865188" cy="1511300"/>
          </a:xfrm>
          <a:prstGeom prst="line">
            <a:avLst/>
          </a:prstGeom>
          <a:noFill/>
          <a:ln w="9525">
            <a:solidFill>
              <a:srgbClr val="FFFF00"/>
            </a:solidFill>
            <a:round/>
            <a:headEnd/>
            <a:tailEnd type="triangle" w="med" len="med"/>
          </a:ln>
        </p:spPr>
        <p:txBody>
          <a:bodyPr/>
          <a:lstStyle/>
          <a:p>
            <a:endParaRPr lang="en-GB"/>
          </a:p>
        </p:txBody>
      </p:sp>
      <p:sp>
        <p:nvSpPr>
          <p:cNvPr id="47116" name="Line 12"/>
          <p:cNvSpPr>
            <a:spLocks noChangeShapeType="1"/>
          </p:cNvSpPr>
          <p:nvPr/>
        </p:nvSpPr>
        <p:spPr bwMode="auto">
          <a:xfrm flipV="1">
            <a:off x="5580063" y="3344863"/>
            <a:ext cx="1223962" cy="1223962"/>
          </a:xfrm>
          <a:prstGeom prst="line">
            <a:avLst/>
          </a:prstGeom>
          <a:noFill/>
          <a:ln w="9525">
            <a:solidFill>
              <a:srgbClr val="FFFF00"/>
            </a:solidFill>
            <a:round/>
            <a:headEnd/>
            <a:tailEnd type="triangle" w="med" len="med"/>
          </a:ln>
        </p:spPr>
        <p:txBody>
          <a:bodyPr/>
          <a:lstStyle/>
          <a:p>
            <a:endParaRPr lang="en-GB"/>
          </a:p>
        </p:txBody>
      </p:sp>
      <p:sp>
        <p:nvSpPr>
          <p:cNvPr id="47117" name="Text Box 13"/>
          <p:cNvSpPr txBox="1">
            <a:spLocks noChangeArrowheads="1"/>
          </p:cNvSpPr>
          <p:nvPr/>
        </p:nvSpPr>
        <p:spPr bwMode="auto">
          <a:xfrm>
            <a:off x="2052638" y="1570038"/>
            <a:ext cx="1800225" cy="366712"/>
          </a:xfrm>
          <a:prstGeom prst="rect">
            <a:avLst/>
          </a:prstGeom>
          <a:noFill/>
          <a:ln w="9525">
            <a:noFill/>
            <a:miter lim="800000"/>
            <a:headEnd/>
            <a:tailEnd/>
          </a:ln>
        </p:spPr>
        <p:txBody>
          <a:bodyPr>
            <a:spAutoFit/>
          </a:bodyPr>
          <a:lstStyle/>
          <a:p>
            <a:pPr>
              <a:spcBef>
                <a:spcPct val="50000"/>
              </a:spcBef>
            </a:pPr>
            <a:r>
              <a:rPr lang="en-GB" sz="1800" b="1" i="1">
                <a:solidFill>
                  <a:srgbClr val="FFFF00"/>
                </a:solidFill>
              </a:rPr>
              <a:t>Additional Ribs</a:t>
            </a:r>
          </a:p>
        </p:txBody>
      </p:sp>
      <p:sp>
        <p:nvSpPr>
          <p:cNvPr id="47118" name="Line 14"/>
          <p:cNvSpPr>
            <a:spLocks noChangeShapeType="1"/>
          </p:cNvSpPr>
          <p:nvPr/>
        </p:nvSpPr>
        <p:spPr bwMode="auto">
          <a:xfrm flipH="1">
            <a:off x="1763713" y="1917700"/>
            <a:ext cx="792162" cy="1512888"/>
          </a:xfrm>
          <a:prstGeom prst="line">
            <a:avLst/>
          </a:prstGeom>
          <a:noFill/>
          <a:ln w="9525">
            <a:solidFill>
              <a:srgbClr val="FFFF00"/>
            </a:solidFill>
            <a:round/>
            <a:headEnd/>
            <a:tailEnd type="triangle" w="med" len="med"/>
          </a:ln>
        </p:spPr>
        <p:txBody>
          <a:bodyPr/>
          <a:lstStyle/>
          <a:p>
            <a:endParaRPr lang="en-GB"/>
          </a:p>
        </p:txBody>
      </p:sp>
      <p:sp>
        <p:nvSpPr>
          <p:cNvPr id="47119" name="Line 15"/>
          <p:cNvSpPr>
            <a:spLocks noChangeShapeType="1"/>
          </p:cNvSpPr>
          <p:nvPr/>
        </p:nvSpPr>
        <p:spPr bwMode="auto">
          <a:xfrm>
            <a:off x="2555875" y="1917700"/>
            <a:ext cx="0" cy="1512888"/>
          </a:xfrm>
          <a:prstGeom prst="line">
            <a:avLst/>
          </a:prstGeom>
          <a:noFill/>
          <a:ln w="9525">
            <a:solidFill>
              <a:srgbClr val="FFFF00"/>
            </a:solidFill>
            <a:round/>
            <a:headEnd/>
            <a:tailEnd type="triangle" w="med" len="med"/>
          </a:ln>
        </p:spPr>
        <p:txBody>
          <a:bodyPr/>
          <a:lstStyle/>
          <a:p>
            <a:endParaRPr lang="en-GB"/>
          </a:p>
        </p:txBody>
      </p:sp>
      <p:sp>
        <p:nvSpPr>
          <p:cNvPr id="47120" name="Line 16"/>
          <p:cNvSpPr>
            <a:spLocks noChangeShapeType="1"/>
          </p:cNvSpPr>
          <p:nvPr/>
        </p:nvSpPr>
        <p:spPr bwMode="auto">
          <a:xfrm flipH="1">
            <a:off x="828675" y="1917700"/>
            <a:ext cx="1727200" cy="1223963"/>
          </a:xfrm>
          <a:prstGeom prst="line">
            <a:avLst/>
          </a:prstGeom>
          <a:noFill/>
          <a:ln w="9525">
            <a:solidFill>
              <a:srgbClr val="FFFF00"/>
            </a:solidFill>
            <a:round/>
            <a:headEnd/>
            <a:tailEnd type="triangle" w="med" len="med"/>
          </a:ln>
        </p:spPr>
        <p:txBody>
          <a:bodyPr/>
          <a:lstStyle/>
          <a:p>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GB"/>
              <a:t>Undercarriage Attachment</a:t>
            </a:r>
          </a:p>
        </p:txBody>
      </p:sp>
      <p:sp>
        <p:nvSpPr>
          <p:cNvPr id="14"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131907D0-3F11-42D7-9CDC-E1DC89E9D5FF}" type="slidenum">
              <a:rPr lang="en-GB"/>
              <a:pPr>
                <a:defRPr/>
              </a:pPr>
              <a:t>45</a:t>
            </a:fld>
            <a:endParaRPr lang="en-GB"/>
          </a:p>
        </p:txBody>
      </p:sp>
      <p:pic>
        <p:nvPicPr>
          <p:cNvPr id="48132" name="Picture 4"/>
          <p:cNvPicPr>
            <a:picLocks noChangeAspect="1" noChangeArrowheads="1"/>
          </p:cNvPicPr>
          <p:nvPr/>
        </p:nvPicPr>
        <p:blipFill>
          <a:blip r:embed="rId3" cstate="print">
            <a:clrChange>
              <a:clrFrom>
                <a:srgbClr val="FEFEFE"/>
              </a:clrFrom>
              <a:clrTo>
                <a:srgbClr val="FEFEFE">
                  <a:alpha val="0"/>
                </a:srgbClr>
              </a:clrTo>
            </a:clrChange>
          </a:blip>
          <a:srcRect l="6186" t="1221"/>
          <a:stretch>
            <a:fillRect/>
          </a:stretch>
        </p:blipFill>
        <p:spPr bwMode="auto">
          <a:xfrm>
            <a:off x="1260475" y="1258888"/>
            <a:ext cx="6480175" cy="4906962"/>
          </a:xfrm>
          <a:prstGeom prst="rect">
            <a:avLst/>
          </a:prstGeom>
          <a:noFill/>
          <a:ln w="9525">
            <a:noFill/>
            <a:miter lim="800000"/>
            <a:headEnd/>
            <a:tailEnd/>
          </a:ln>
        </p:spPr>
      </p:pic>
      <p:sp>
        <p:nvSpPr>
          <p:cNvPr id="48133" name="Text Box 5"/>
          <p:cNvSpPr txBox="1">
            <a:spLocks noChangeArrowheads="1"/>
          </p:cNvSpPr>
          <p:nvPr/>
        </p:nvSpPr>
        <p:spPr bwMode="auto">
          <a:xfrm>
            <a:off x="5795963" y="5589588"/>
            <a:ext cx="2087562" cy="641350"/>
          </a:xfrm>
          <a:prstGeom prst="rect">
            <a:avLst/>
          </a:prstGeom>
          <a:noFill/>
          <a:ln w="9525">
            <a:noFill/>
            <a:miter lim="800000"/>
            <a:headEnd/>
            <a:tailEnd/>
          </a:ln>
        </p:spPr>
        <p:txBody>
          <a:bodyPr>
            <a:spAutoFit/>
          </a:bodyPr>
          <a:lstStyle/>
          <a:p>
            <a:pPr>
              <a:spcBef>
                <a:spcPct val="50000"/>
              </a:spcBef>
            </a:pPr>
            <a:r>
              <a:rPr lang="en-GB" sz="1800" b="1" i="1">
                <a:solidFill>
                  <a:srgbClr val="FFFF00"/>
                </a:solidFill>
              </a:rPr>
              <a:t>Landing Gear Attachment Points</a:t>
            </a:r>
          </a:p>
        </p:txBody>
      </p:sp>
      <p:sp>
        <p:nvSpPr>
          <p:cNvPr id="48134" name="Text Box 6"/>
          <p:cNvSpPr txBox="1">
            <a:spLocks noChangeArrowheads="1"/>
          </p:cNvSpPr>
          <p:nvPr/>
        </p:nvSpPr>
        <p:spPr bwMode="auto">
          <a:xfrm>
            <a:off x="1044575" y="3638550"/>
            <a:ext cx="1371600" cy="366713"/>
          </a:xfrm>
          <a:prstGeom prst="rect">
            <a:avLst/>
          </a:prstGeom>
          <a:noFill/>
          <a:ln w="9525">
            <a:noFill/>
            <a:miter lim="800000"/>
            <a:headEnd/>
            <a:tailEnd/>
          </a:ln>
        </p:spPr>
        <p:txBody>
          <a:bodyPr>
            <a:spAutoFit/>
          </a:bodyPr>
          <a:lstStyle/>
          <a:p>
            <a:pPr>
              <a:spcBef>
                <a:spcPct val="50000"/>
              </a:spcBef>
            </a:pPr>
            <a:r>
              <a:rPr lang="en-GB" sz="1800" b="1" i="1">
                <a:solidFill>
                  <a:srgbClr val="FFFF00"/>
                </a:solidFill>
              </a:rPr>
              <a:t>‘False’ Spar</a:t>
            </a:r>
          </a:p>
        </p:txBody>
      </p:sp>
      <p:sp>
        <p:nvSpPr>
          <p:cNvPr id="48135" name="Line 7"/>
          <p:cNvSpPr>
            <a:spLocks noChangeShapeType="1"/>
          </p:cNvSpPr>
          <p:nvPr/>
        </p:nvSpPr>
        <p:spPr bwMode="auto">
          <a:xfrm flipV="1">
            <a:off x="2341563" y="2197100"/>
            <a:ext cx="790575" cy="1512888"/>
          </a:xfrm>
          <a:prstGeom prst="line">
            <a:avLst/>
          </a:prstGeom>
          <a:noFill/>
          <a:ln w="9525">
            <a:solidFill>
              <a:srgbClr val="FFFF00"/>
            </a:solidFill>
            <a:round/>
            <a:headEnd/>
            <a:tailEnd type="triangle" w="med" len="med"/>
          </a:ln>
        </p:spPr>
        <p:txBody>
          <a:bodyPr/>
          <a:lstStyle/>
          <a:p>
            <a:endParaRPr lang="en-GB"/>
          </a:p>
        </p:txBody>
      </p:sp>
      <p:sp>
        <p:nvSpPr>
          <p:cNvPr id="48136" name="Line 8"/>
          <p:cNvSpPr>
            <a:spLocks noChangeShapeType="1"/>
          </p:cNvSpPr>
          <p:nvPr/>
        </p:nvSpPr>
        <p:spPr bwMode="auto">
          <a:xfrm flipH="1" flipV="1">
            <a:off x="3708400" y="3573463"/>
            <a:ext cx="2016125" cy="2232025"/>
          </a:xfrm>
          <a:prstGeom prst="line">
            <a:avLst/>
          </a:prstGeom>
          <a:noFill/>
          <a:ln w="9525">
            <a:solidFill>
              <a:srgbClr val="FFFF00"/>
            </a:solidFill>
            <a:round/>
            <a:headEnd/>
            <a:tailEnd type="triangle" w="med" len="med"/>
          </a:ln>
        </p:spPr>
        <p:txBody>
          <a:bodyPr/>
          <a:lstStyle/>
          <a:p>
            <a:endParaRPr lang="en-GB"/>
          </a:p>
        </p:txBody>
      </p:sp>
      <p:sp>
        <p:nvSpPr>
          <p:cNvPr id="48137" name="Text Box 9"/>
          <p:cNvSpPr txBox="1">
            <a:spLocks noChangeArrowheads="1"/>
          </p:cNvSpPr>
          <p:nvPr/>
        </p:nvSpPr>
        <p:spPr bwMode="auto">
          <a:xfrm>
            <a:off x="5724525" y="1730375"/>
            <a:ext cx="1371600" cy="366713"/>
          </a:xfrm>
          <a:prstGeom prst="rect">
            <a:avLst/>
          </a:prstGeom>
          <a:noFill/>
          <a:ln w="9525">
            <a:noFill/>
            <a:miter lim="800000"/>
            <a:headEnd/>
            <a:tailEnd/>
          </a:ln>
        </p:spPr>
        <p:txBody>
          <a:bodyPr>
            <a:spAutoFit/>
          </a:bodyPr>
          <a:lstStyle/>
          <a:p>
            <a:pPr>
              <a:spcBef>
                <a:spcPct val="50000"/>
              </a:spcBef>
            </a:pPr>
            <a:r>
              <a:rPr lang="en-GB" sz="1800" b="1" i="1">
                <a:solidFill>
                  <a:srgbClr val="FFFF00"/>
                </a:solidFill>
              </a:rPr>
              <a:t>Rear Spar</a:t>
            </a:r>
          </a:p>
        </p:txBody>
      </p:sp>
      <p:sp>
        <p:nvSpPr>
          <p:cNvPr id="48138" name="Line 10"/>
          <p:cNvSpPr>
            <a:spLocks noChangeShapeType="1"/>
          </p:cNvSpPr>
          <p:nvPr/>
        </p:nvSpPr>
        <p:spPr bwMode="auto">
          <a:xfrm flipH="1">
            <a:off x="5191125" y="2035175"/>
            <a:ext cx="609600" cy="457200"/>
          </a:xfrm>
          <a:prstGeom prst="line">
            <a:avLst/>
          </a:prstGeom>
          <a:noFill/>
          <a:ln w="9525">
            <a:solidFill>
              <a:srgbClr val="FFFF00"/>
            </a:solidFill>
            <a:round/>
            <a:headEnd/>
            <a:tailEnd type="triangle" w="med" len="med"/>
          </a:ln>
        </p:spPr>
        <p:txBody>
          <a:bodyPr/>
          <a:lstStyle/>
          <a:p>
            <a:endParaRPr lang="en-GB"/>
          </a:p>
        </p:txBody>
      </p:sp>
      <p:sp>
        <p:nvSpPr>
          <p:cNvPr id="48139" name="Line 11"/>
          <p:cNvSpPr>
            <a:spLocks noChangeShapeType="1"/>
          </p:cNvSpPr>
          <p:nvPr/>
        </p:nvSpPr>
        <p:spPr bwMode="auto">
          <a:xfrm flipH="1" flipV="1">
            <a:off x="4572000" y="3068638"/>
            <a:ext cx="1296988" cy="2592387"/>
          </a:xfrm>
          <a:prstGeom prst="line">
            <a:avLst/>
          </a:prstGeom>
          <a:noFill/>
          <a:ln w="9525">
            <a:solidFill>
              <a:srgbClr val="FFFF00"/>
            </a:solidFill>
            <a:round/>
            <a:headEnd/>
            <a:tailEnd type="triangle" w="med" len="med"/>
          </a:ln>
        </p:spPr>
        <p:txBody>
          <a:bodyPr/>
          <a:lstStyle/>
          <a:p>
            <a:endParaRPr lang="en-GB"/>
          </a:p>
        </p:txBody>
      </p:sp>
      <p:sp>
        <p:nvSpPr>
          <p:cNvPr id="48140" name="Line 12"/>
          <p:cNvSpPr>
            <a:spLocks noChangeShapeType="1"/>
          </p:cNvSpPr>
          <p:nvPr/>
        </p:nvSpPr>
        <p:spPr bwMode="auto">
          <a:xfrm flipV="1">
            <a:off x="6011863" y="3860800"/>
            <a:ext cx="0" cy="1728788"/>
          </a:xfrm>
          <a:prstGeom prst="line">
            <a:avLst/>
          </a:prstGeom>
          <a:noFill/>
          <a:ln w="9525">
            <a:solidFill>
              <a:srgbClr val="FFFF00"/>
            </a:solidFill>
            <a:round/>
            <a:headEnd/>
            <a:tailEnd type="triangle" w="med" len="med"/>
          </a:ln>
        </p:spPr>
        <p:txBody>
          <a:bodyPr/>
          <a:lstStyle/>
          <a:p>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GB"/>
              <a:t>Tailplane</a:t>
            </a:r>
            <a:endParaRPr lang="en-US"/>
          </a:p>
        </p:txBody>
      </p:sp>
      <p:sp>
        <p:nvSpPr>
          <p:cNvPr id="49156" name="Rectangle 3"/>
          <p:cNvSpPr>
            <a:spLocks noGrp="1" noChangeArrowheads="1"/>
          </p:cNvSpPr>
          <p:nvPr>
            <p:ph idx="1"/>
          </p:nvPr>
        </p:nvSpPr>
        <p:spPr>
          <a:xfrm>
            <a:off x="533400" y="1412875"/>
            <a:ext cx="4614664" cy="3668697"/>
          </a:xfrm>
        </p:spPr>
        <p:txBody>
          <a:bodyPr/>
          <a:lstStyle/>
          <a:p>
            <a:pPr marL="0" indent="0" algn="just">
              <a:lnSpc>
                <a:spcPct val="90000"/>
              </a:lnSpc>
              <a:buFontTx/>
              <a:buNone/>
            </a:pPr>
            <a:r>
              <a:rPr lang="en-GB" sz="2000" b="1" dirty="0"/>
              <a:t>Tailplanes</a:t>
            </a:r>
            <a:r>
              <a:rPr lang="en-GB" sz="2000" dirty="0"/>
              <a:t> on light aircraft may be built in a similar way to a fabric-covered wing.</a:t>
            </a:r>
          </a:p>
          <a:p>
            <a:pPr marL="0" indent="0" algn="just">
              <a:lnSpc>
                <a:spcPct val="90000"/>
              </a:lnSpc>
              <a:buFontTx/>
              <a:buNone/>
            </a:pPr>
            <a:endParaRPr lang="en-GB" sz="2000" dirty="0"/>
          </a:p>
          <a:p>
            <a:pPr marL="0" indent="0" algn="just">
              <a:lnSpc>
                <a:spcPct val="90000"/>
              </a:lnSpc>
              <a:buFontTx/>
              <a:buNone/>
            </a:pPr>
            <a:r>
              <a:rPr lang="en-GB" sz="2000" dirty="0"/>
              <a:t>Stressed-skin tailplanes are usually similar in construction to stressed-skin wings, but they are obviously smaller and usually have a different section, because they are not required to produce lift in normal flight.</a:t>
            </a:r>
          </a:p>
          <a:p>
            <a:pPr marL="0" indent="0" algn="just">
              <a:lnSpc>
                <a:spcPct val="90000"/>
              </a:lnSpc>
              <a:buFontTx/>
              <a:buNone/>
            </a:pPr>
            <a:endParaRPr lang="en-US" dirty="0"/>
          </a:p>
        </p:txBody>
      </p:sp>
      <p:sp>
        <p:nvSpPr>
          <p:cNvPr id="7"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46394B36-4AF5-4F55-BDD6-786FA27DFB09}" type="slidenum">
              <a:rPr lang="en-GB"/>
              <a:pPr>
                <a:defRPr/>
              </a:pPr>
              <a:t>46</a:t>
            </a:fld>
            <a:endParaRPr lang="en-GB"/>
          </a:p>
        </p:txBody>
      </p:sp>
      <p:pic>
        <p:nvPicPr>
          <p:cNvPr id="49157" name="Picture 4" descr="otter1-crop"/>
          <p:cNvPicPr>
            <a:picLocks noChangeAspect="1" noChangeArrowheads="1"/>
          </p:cNvPicPr>
          <p:nvPr/>
        </p:nvPicPr>
        <p:blipFill>
          <a:blip r:embed="rId3" cstate="print">
            <a:lum bright="6000" contrast="6000"/>
          </a:blip>
          <a:srcRect l="44516" r="3944" b="9216"/>
          <a:stretch>
            <a:fillRect/>
          </a:stretch>
        </p:blipFill>
        <p:spPr bwMode="auto">
          <a:xfrm>
            <a:off x="5364087" y="1530350"/>
            <a:ext cx="3321125" cy="3864631"/>
          </a:xfrm>
          <a:prstGeom prst="rect">
            <a:avLst/>
          </a:prstGeom>
          <a:noFill/>
          <a:ln w="9525">
            <a:solidFill>
              <a:srgbClr val="FFFF00"/>
            </a:solid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GB"/>
              <a:t>The Fin</a:t>
            </a:r>
          </a:p>
        </p:txBody>
      </p:sp>
      <p:sp>
        <p:nvSpPr>
          <p:cNvPr id="50180" name="Rectangle 3"/>
          <p:cNvSpPr>
            <a:spLocks noGrp="1" noChangeArrowheads="1"/>
          </p:cNvSpPr>
          <p:nvPr>
            <p:ph idx="1"/>
          </p:nvPr>
        </p:nvSpPr>
        <p:spPr>
          <a:xfrm>
            <a:off x="533400" y="1412875"/>
            <a:ext cx="4195882" cy="4167295"/>
          </a:xfrm>
        </p:spPr>
        <p:txBody>
          <a:bodyPr/>
          <a:lstStyle/>
          <a:p>
            <a:pPr marL="0" indent="0" algn="just">
              <a:buFontTx/>
              <a:buNone/>
            </a:pPr>
            <a:r>
              <a:rPr lang="en-GB" sz="2000" dirty="0"/>
              <a:t>The picture on the right shows how the fin on a Harrier is constructed.</a:t>
            </a:r>
          </a:p>
          <a:p>
            <a:pPr marL="0" indent="0" algn="just">
              <a:buFontTx/>
              <a:buNone/>
            </a:pPr>
            <a:endParaRPr lang="en-GB" sz="2000" dirty="0"/>
          </a:p>
          <a:p>
            <a:pPr marL="0" indent="0" algn="just">
              <a:buFontTx/>
              <a:buNone/>
            </a:pPr>
            <a:r>
              <a:rPr lang="en-GB" sz="2000" dirty="0"/>
              <a:t>As you can see, the construction of the fin is similar to that of the tailplane.</a:t>
            </a:r>
          </a:p>
          <a:p>
            <a:pPr marL="0" indent="0" algn="just">
              <a:buFontTx/>
              <a:buNone/>
            </a:pPr>
            <a:endParaRPr lang="en-GB" sz="2000" dirty="0"/>
          </a:p>
          <a:p>
            <a:pPr marL="858838" lvl="1" algn="just"/>
            <a:r>
              <a:rPr lang="en-GB" sz="2000" dirty="0"/>
              <a:t>The fin consists of ribs, spars and skin panels.</a:t>
            </a:r>
          </a:p>
          <a:p>
            <a:pPr marL="0" indent="0" algn="just">
              <a:buFontTx/>
              <a:buNone/>
            </a:pPr>
            <a:endParaRPr lang="en-GB" dirty="0"/>
          </a:p>
        </p:txBody>
      </p:sp>
      <p:sp>
        <p:nvSpPr>
          <p:cNvPr id="1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1347A305-F9DC-4EB3-B0DA-49C3AC4E21ED}" type="slidenum">
              <a:rPr lang="en-GB"/>
              <a:pPr>
                <a:defRPr/>
              </a:pPr>
              <a:t>47</a:t>
            </a:fld>
            <a:endParaRPr lang="en-GB"/>
          </a:p>
        </p:txBody>
      </p:sp>
      <p:grpSp>
        <p:nvGrpSpPr>
          <p:cNvPr id="14" name="Group 13">
            <a:extLst>
              <a:ext uri="{FF2B5EF4-FFF2-40B4-BE49-F238E27FC236}">
                <a16:creationId xmlns:a16="http://schemas.microsoft.com/office/drawing/2014/main" id="{04DCBE38-AE5A-B522-2C78-15BECD75E2D3}"/>
              </a:ext>
            </a:extLst>
          </p:cNvPr>
          <p:cNvGrpSpPr/>
          <p:nvPr/>
        </p:nvGrpSpPr>
        <p:grpSpPr>
          <a:xfrm>
            <a:off x="4593171" y="908720"/>
            <a:ext cx="3920771" cy="4432176"/>
            <a:chOff x="4251325" y="1447800"/>
            <a:chExt cx="4222750" cy="4648200"/>
          </a:xfrm>
        </p:grpSpPr>
        <p:pic>
          <p:nvPicPr>
            <p:cNvPr id="50181" name="Picture 4" descr="tail"/>
            <p:cNvPicPr>
              <a:picLocks noChangeAspect="1" noChangeArrowheads="1"/>
            </p:cNvPicPr>
            <p:nvPr/>
          </p:nvPicPr>
          <p:blipFill>
            <a:blip r:embed="rId3" cstate="print"/>
            <a:srcRect/>
            <a:stretch>
              <a:fillRect/>
            </a:stretch>
          </p:blipFill>
          <p:spPr bwMode="auto">
            <a:xfrm>
              <a:off x="5334000" y="1447800"/>
              <a:ext cx="3140075" cy="4648200"/>
            </a:xfrm>
            <a:prstGeom prst="rect">
              <a:avLst/>
            </a:prstGeom>
            <a:noFill/>
            <a:ln w="9525">
              <a:solidFill>
                <a:srgbClr val="FFFF00"/>
              </a:solidFill>
              <a:miter lim="800000"/>
              <a:headEnd/>
              <a:tailEnd/>
            </a:ln>
          </p:spPr>
        </p:pic>
        <p:grpSp>
          <p:nvGrpSpPr>
            <p:cNvPr id="2" name="Group 1">
              <a:extLst>
                <a:ext uri="{FF2B5EF4-FFF2-40B4-BE49-F238E27FC236}">
                  <a16:creationId xmlns:a16="http://schemas.microsoft.com/office/drawing/2014/main" id="{DE307CAC-6E88-773C-37A3-31E08219920E}"/>
                </a:ext>
              </a:extLst>
            </p:cNvPr>
            <p:cNvGrpSpPr/>
            <p:nvPr/>
          </p:nvGrpSpPr>
          <p:grpSpPr>
            <a:xfrm>
              <a:off x="4251325" y="1447800"/>
              <a:ext cx="3597275" cy="4405313"/>
              <a:chOff x="4251325" y="1447800"/>
              <a:chExt cx="3597275" cy="4405313"/>
            </a:xfrm>
          </p:grpSpPr>
          <p:sp>
            <p:nvSpPr>
              <p:cNvPr id="164869" name="Text Box 5"/>
              <p:cNvSpPr txBox="1">
                <a:spLocks noChangeArrowheads="1"/>
              </p:cNvSpPr>
              <p:nvPr/>
            </p:nvSpPr>
            <p:spPr bwMode="auto">
              <a:xfrm>
                <a:off x="4343401" y="1447800"/>
                <a:ext cx="952500" cy="387333"/>
              </a:xfrm>
              <a:prstGeom prst="rect">
                <a:avLst/>
              </a:prstGeom>
              <a:noFill/>
              <a:ln w="9525">
                <a:noFill/>
                <a:miter lim="800000"/>
                <a:headEnd/>
                <a:tailEnd/>
              </a:ln>
            </p:spPr>
            <p:txBody>
              <a:bodyPr wrap="square">
                <a:spAutoFit/>
              </a:bodyPr>
              <a:lstStyle/>
              <a:p>
                <a:pPr algn="ctr">
                  <a:spcBef>
                    <a:spcPct val="50000"/>
                  </a:spcBef>
                </a:pPr>
                <a:r>
                  <a:rPr lang="en-GB" sz="1800" i="1" dirty="0">
                    <a:solidFill>
                      <a:srgbClr val="FFFF00"/>
                    </a:solidFill>
                  </a:rPr>
                  <a:t>Ribs</a:t>
                </a:r>
                <a:endParaRPr lang="en-US" sz="1800" i="1" dirty="0">
                  <a:solidFill>
                    <a:srgbClr val="FFFF00"/>
                  </a:solidFill>
                </a:endParaRPr>
              </a:p>
            </p:txBody>
          </p:sp>
          <p:sp>
            <p:nvSpPr>
              <p:cNvPr id="164870" name="Text Box 6"/>
              <p:cNvSpPr txBox="1">
                <a:spLocks noChangeArrowheads="1"/>
              </p:cNvSpPr>
              <p:nvPr/>
            </p:nvSpPr>
            <p:spPr bwMode="auto">
              <a:xfrm>
                <a:off x="4329113" y="5486400"/>
                <a:ext cx="1081087" cy="366713"/>
              </a:xfrm>
              <a:prstGeom prst="rect">
                <a:avLst/>
              </a:prstGeom>
              <a:noFill/>
              <a:ln w="9525">
                <a:noFill/>
                <a:miter lim="800000"/>
                <a:headEnd/>
                <a:tailEnd/>
              </a:ln>
            </p:spPr>
            <p:txBody>
              <a:bodyPr>
                <a:spAutoFit/>
              </a:bodyPr>
              <a:lstStyle/>
              <a:p>
                <a:pPr algn="ctr">
                  <a:spcBef>
                    <a:spcPct val="50000"/>
                  </a:spcBef>
                </a:pPr>
                <a:r>
                  <a:rPr lang="en-GB" sz="1800" i="1">
                    <a:solidFill>
                      <a:srgbClr val="FFFF00"/>
                    </a:solidFill>
                  </a:rPr>
                  <a:t>Spars</a:t>
                </a:r>
                <a:endParaRPr lang="en-US" sz="1800" i="1">
                  <a:solidFill>
                    <a:srgbClr val="FFFF00"/>
                  </a:solidFill>
                </a:endParaRPr>
              </a:p>
            </p:txBody>
          </p:sp>
          <p:sp>
            <p:nvSpPr>
              <p:cNvPr id="164871" name="Text Box 7"/>
              <p:cNvSpPr txBox="1">
                <a:spLocks noChangeArrowheads="1"/>
              </p:cNvSpPr>
              <p:nvPr/>
            </p:nvSpPr>
            <p:spPr bwMode="auto">
              <a:xfrm>
                <a:off x="4251325" y="3886200"/>
                <a:ext cx="1318653" cy="677833"/>
              </a:xfrm>
              <a:prstGeom prst="rect">
                <a:avLst/>
              </a:prstGeom>
              <a:noFill/>
              <a:ln w="9525">
                <a:noFill/>
                <a:miter lim="800000"/>
                <a:headEnd/>
                <a:tailEnd/>
              </a:ln>
            </p:spPr>
            <p:txBody>
              <a:bodyPr wrap="square">
                <a:spAutoFit/>
              </a:bodyPr>
              <a:lstStyle/>
              <a:p>
                <a:pPr algn="ctr">
                  <a:spcBef>
                    <a:spcPct val="50000"/>
                  </a:spcBef>
                </a:pPr>
                <a:r>
                  <a:rPr lang="en-GB" sz="1800" i="1" dirty="0">
                    <a:solidFill>
                      <a:srgbClr val="FFFF00"/>
                    </a:solidFill>
                  </a:rPr>
                  <a:t>Stressed skin</a:t>
                </a:r>
                <a:endParaRPr lang="en-US" sz="1800" i="1" dirty="0">
                  <a:solidFill>
                    <a:srgbClr val="FFFF00"/>
                  </a:solidFill>
                </a:endParaRPr>
              </a:p>
            </p:txBody>
          </p:sp>
          <p:sp>
            <p:nvSpPr>
              <p:cNvPr id="164872" name="Line 8"/>
              <p:cNvSpPr>
                <a:spLocks noChangeShapeType="1"/>
              </p:cNvSpPr>
              <p:nvPr/>
            </p:nvSpPr>
            <p:spPr bwMode="auto">
              <a:xfrm flipV="1">
                <a:off x="5181600" y="4038600"/>
                <a:ext cx="914400" cy="228600"/>
              </a:xfrm>
              <a:prstGeom prst="line">
                <a:avLst/>
              </a:prstGeom>
              <a:noFill/>
              <a:ln w="9525">
                <a:solidFill>
                  <a:srgbClr val="FFFF00"/>
                </a:solidFill>
                <a:round/>
                <a:headEnd/>
                <a:tailEnd type="triangle" w="lg" len="lg"/>
              </a:ln>
            </p:spPr>
            <p:txBody>
              <a:bodyPr/>
              <a:lstStyle/>
              <a:p>
                <a:endParaRPr lang="en-GB"/>
              </a:p>
            </p:txBody>
          </p:sp>
          <p:sp>
            <p:nvSpPr>
              <p:cNvPr id="164873" name="Line 9"/>
              <p:cNvSpPr>
                <a:spLocks noChangeShapeType="1"/>
              </p:cNvSpPr>
              <p:nvPr/>
            </p:nvSpPr>
            <p:spPr bwMode="auto">
              <a:xfrm flipV="1">
                <a:off x="5181600" y="5638800"/>
                <a:ext cx="2362200" cy="66675"/>
              </a:xfrm>
              <a:prstGeom prst="line">
                <a:avLst/>
              </a:prstGeom>
              <a:noFill/>
              <a:ln w="9525">
                <a:solidFill>
                  <a:srgbClr val="FFFF00"/>
                </a:solidFill>
                <a:round/>
                <a:headEnd/>
                <a:tailEnd type="triangle" w="lg" len="lg"/>
              </a:ln>
            </p:spPr>
            <p:txBody>
              <a:bodyPr/>
              <a:lstStyle/>
              <a:p>
                <a:endParaRPr lang="en-GB"/>
              </a:p>
            </p:txBody>
          </p:sp>
          <p:sp>
            <p:nvSpPr>
              <p:cNvPr id="164874" name="Line 10"/>
              <p:cNvSpPr>
                <a:spLocks noChangeShapeType="1"/>
              </p:cNvSpPr>
              <p:nvPr/>
            </p:nvSpPr>
            <p:spPr bwMode="auto">
              <a:xfrm flipV="1">
                <a:off x="5181600" y="5486400"/>
                <a:ext cx="1371600" cy="211138"/>
              </a:xfrm>
              <a:prstGeom prst="line">
                <a:avLst/>
              </a:prstGeom>
              <a:noFill/>
              <a:ln w="9525">
                <a:solidFill>
                  <a:srgbClr val="FFFF00"/>
                </a:solidFill>
                <a:round/>
                <a:headEnd/>
                <a:tailEnd type="triangle" w="lg" len="lg"/>
              </a:ln>
            </p:spPr>
            <p:txBody>
              <a:bodyPr/>
              <a:lstStyle/>
              <a:p>
                <a:endParaRPr lang="en-GB"/>
              </a:p>
            </p:txBody>
          </p:sp>
          <p:sp>
            <p:nvSpPr>
              <p:cNvPr id="164875" name="Line 11"/>
              <p:cNvSpPr>
                <a:spLocks noChangeShapeType="1"/>
              </p:cNvSpPr>
              <p:nvPr/>
            </p:nvSpPr>
            <p:spPr bwMode="auto">
              <a:xfrm>
                <a:off x="5257800" y="1676400"/>
                <a:ext cx="2590800" cy="2286000"/>
              </a:xfrm>
              <a:prstGeom prst="line">
                <a:avLst/>
              </a:prstGeom>
              <a:noFill/>
              <a:ln w="9525">
                <a:solidFill>
                  <a:srgbClr val="FFFF00"/>
                </a:solidFill>
                <a:round/>
                <a:headEnd/>
                <a:tailEnd type="triangle" w="lg" len="lg"/>
              </a:ln>
            </p:spPr>
            <p:txBody>
              <a:bodyPr/>
              <a:lstStyle/>
              <a:p>
                <a:endParaRPr lang="en-GB"/>
              </a:p>
            </p:txBody>
          </p:sp>
          <p:sp>
            <p:nvSpPr>
              <p:cNvPr id="164876" name="Line 12"/>
              <p:cNvSpPr>
                <a:spLocks noChangeShapeType="1"/>
              </p:cNvSpPr>
              <p:nvPr/>
            </p:nvSpPr>
            <p:spPr bwMode="auto">
              <a:xfrm>
                <a:off x="5257800" y="1676400"/>
                <a:ext cx="1752600" cy="3505200"/>
              </a:xfrm>
              <a:prstGeom prst="line">
                <a:avLst/>
              </a:prstGeom>
              <a:noFill/>
              <a:ln w="9525">
                <a:solidFill>
                  <a:srgbClr val="FFFF00"/>
                </a:solidFill>
                <a:round/>
                <a:headEnd/>
                <a:tailEnd type="triangle" w="lg" len="lg"/>
              </a:ln>
            </p:spPr>
            <p:txBody>
              <a:bodyPr/>
              <a:lstStyle/>
              <a:p>
                <a:endParaRPr lang="en-GB"/>
              </a:p>
            </p:txBody>
          </p:sp>
          <p:sp>
            <p:nvSpPr>
              <p:cNvPr id="164877" name="Line 13"/>
              <p:cNvSpPr>
                <a:spLocks noChangeShapeType="1"/>
              </p:cNvSpPr>
              <p:nvPr/>
            </p:nvSpPr>
            <p:spPr bwMode="auto">
              <a:xfrm>
                <a:off x="5257800" y="1676400"/>
                <a:ext cx="2286000" cy="2895600"/>
              </a:xfrm>
              <a:prstGeom prst="line">
                <a:avLst/>
              </a:prstGeom>
              <a:noFill/>
              <a:ln w="9525">
                <a:solidFill>
                  <a:srgbClr val="FFFF00"/>
                </a:solidFill>
                <a:round/>
                <a:headEnd/>
                <a:tailEnd type="triangle" w="lg" len="lg"/>
              </a:ln>
            </p:spPr>
            <p:txBody>
              <a:bodyPr/>
              <a:lstStyle/>
              <a:p>
                <a:endParaRPr lang="en-GB"/>
              </a:p>
            </p:txBody>
          </p: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GB"/>
              <a:t>Tailplane &amp; Fin Configurations</a:t>
            </a:r>
          </a:p>
        </p:txBody>
      </p:sp>
      <p:sp>
        <p:nvSpPr>
          <p:cNvPr id="51204" name="Rectangle 3"/>
          <p:cNvSpPr>
            <a:spLocks noGrp="1" noChangeArrowheads="1"/>
          </p:cNvSpPr>
          <p:nvPr>
            <p:ph idx="1"/>
          </p:nvPr>
        </p:nvSpPr>
        <p:spPr>
          <a:xfrm>
            <a:off x="533400" y="1412875"/>
            <a:ext cx="4254624" cy="4167295"/>
          </a:xfrm>
        </p:spPr>
        <p:txBody>
          <a:bodyPr/>
          <a:lstStyle/>
          <a:p>
            <a:pPr marL="0" indent="0" algn="just">
              <a:buFontTx/>
              <a:buNone/>
            </a:pPr>
            <a:r>
              <a:rPr lang="en-GB" sz="2000" dirty="0"/>
              <a:t>Designers have tried many different configurations of </a:t>
            </a:r>
            <a:r>
              <a:rPr lang="en-GB" sz="2000" b="1" i="1" dirty="0"/>
              <a:t>Tailplane &amp; Fin</a:t>
            </a:r>
            <a:r>
              <a:rPr lang="en-GB" sz="2000" dirty="0"/>
              <a:t> over the years. </a:t>
            </a:r>
          </a:p>
          <a:p>
            <a:pPr marL="0" indent="0" algn="just">
              <a:buFontTx/>
              <a:buNone/>
            </a:pPr>
            <a:endParaRPr lang="en-GB" sz="2000" dirty="0"/>
          </a:p>
          <a:p>
            <a:pPr marL="0" indent="0" algn="just">
              <a:buFontTx/>
              <a:buNone/>
            </a:pPr>
            <a:r>
              <a:rPr lang="en-GB" sz="2000" dirty="0"/>
              <a:t>On the right is the </a:t>
            </a:r>
            <a:r>
              <a:rPr lang="en-GB" sz="2000" b="1" dirty="0"/>
              <a:t>Tailplane &amp; Fin</a:t>
            </a:r>
            <a:r>
              <a:rPr lang="en-GB" sz="2000" dirty="0"/>
              <a:t> of a Lockheed Super Constellation. </a:t>
            </a:r>
          </a:p>
          <a:p>
            <a:pPr marL="0" indent="0" algn="just">
              <a:buFontTx/>
              <a:buNone/>
            </a:pPr>
            <a:endParaRPr lang="en-GB" sz="2000" dirty="0"/>
          </a:p>
          <a:p>
            <a:pPr marL="760413" lvl="1" algn="just"/>
            <a:r>
              <a:rPr lang="en-GB" sz="2000" dirty="0"/>
              <a:t>As you can see, instead of a large rudder, it has 3 smaller units.</a:t>
            </a:r>
          </a:p>
          <a:p>
            <a:pPr marL="0" indent="0" algn="just">
              <a:buFontTx/>
              <a:buNone/>
            </a:pPr>
            <a:endParaRPr lang="en-GB" dirty="0"/>
          </a:p>
        </p:txBody>
      </p:sp>
      <p:sp>
        <p:nvSpPr>
          <p:cNvPr id="7"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8AA58EE3-B20B-4BA6-AD94-0045CCFC3C34}" type="slidenum">
              <a:rPr lang="en-GB"/>
              <a:pPr>
                <a:defRPr/>
              </a:pPr>
              <a:t>48</a:t>
            </a:fld>
            <a:endParaRPr lang="en-GB"/>
          </a:p>
        </p:txBody>
      </p:sp>
      <p:pic>
        <p:nvPicPr>
          <p:cNvPr id="51205" name="Picture 4" descr="Constellation_tail"/>
          <p:cNvPicPr>
            <a:picLocks noChangeAspect="1" noChangeArrowheads="1"/>
          </p:cNvPicPr>
          <p:nvPr/>
        </p:nvPicPr>
        <p:blipFill>
          <a:blip r:embed="rId3" cstate="print"/>
          <a:srcRect l="24840" r="20122"/>
          <a:stretch>
            <a:fillRect/>
          </a:stretch>
        </p:blipFill>
        <p:spPr bwMode="auto">
          <a:xfrm>
            <a:off x="5436096" y="1268760"/>
            <a:ext cx="3059082" cy="4167295"/>
          </a:xfrm>
          <a:prstGeom prst="rect">
            <a:avLst/>
          </a:prstGeom>
          <a:noFill/>
          <a:ln w="9525">
            <a:solidFill>
              <a:srgbClr val="FFFF00"/>
            </a:solid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GB"/>
              <a:t>Tailplane &amp; Fin Configurations</a:t>
            </a:r>
          </a:p>
        </p:txBody>
      </p:sp>
      <p:sp>
        <p:nvSpPr>
          <p:cNvPr id="52228" name="Rectangle 3"/>
          <p:cNvSpPr>
            <a:spLocks noGrp="1" noChangeArrowheads="1"/>
          </p:cNvSpPr>
          <p:nvPr>
            <p:ph idx="1"/>
          </p:nvPr>
        </p:nvSpPr>
        <p:spPr>
          <a:xfrm>
            <a:off x="533400" y="1412875"/>
            <a:ext cx="4419600" cy="3690241"/>
          </a:xfrm>
        </p:spPr>
        <p:txBody>
          <a:bodyPr/>
          <a:lstStyle/>
          <a:p>
            <a:pPr marL="0" indent="0" algn="just">
              <a:lnSpc>
                <a:spcPct val="90000"/>
              </a:lnSpc>
              <a:buFontTx/>
              <a:buNone/>
            </a:pPr>
            <a:r>
              <a:rPr lang="en-GB" sz="2000" dirty="0"/>
              <a:t>On large aircraft, the fin may also contain fuel.</a:t>
            </a:r>
          </a:p>
          <a:p>
            <a:pPr marL="0" indent="0" algn="just">
              <a:lnSpc>
                <a:spcPct val="90000"/>
              </a:lnSpc>
              <a:buFontTx/>
              <a:buNone/>
            </a:pPr>
            <a:endParaRPr lang="en-GB" sz="2000" dirty="0"/>
          </a:p>
          <a:p>
            <a:pPr marL="0" indent="0" algn="just">
              <a:lnSpc>
                <a:spcPct val="90000"/>
              </a:lnSpc>
              <a:buFontTx/>
              <a:buNone/>
            </a:pPr>
            <a:r>
              <a:rPr lang="en-GB" sz="2000" dirty="0"/>
              <a:t>Not only does this increase the fuel capacity, but it also allows for trimming of the aircraft by transfer of weight rather than by deflecting aerodynamic control surface, and so reduces drag.</a:t>
            </a:r>
          </a:p>
          <a:p>
            <a:pPr marL="0" indent="0" algn="just">
              <a:lnSpc>
                <a:spcPct val="90000"/>
              </a:lnSpc>
              <a:buFontTx/>
              <a:buNone/>
            </a:pPr>
            <a:endParaRPr lang="en-GB" sz="1000" dirty="0"/>
          </a:p>
          <a:p>
            <a:pPr marL="0" indent="0" algn="just">
              <a:lnSpc>
                <a:spcPct val="90000"/>
              </a:lnSpc>
              <a:buFontTx/>
              <a:buNone/>
            </a:pPr>
            <a:endParaRPr lang="en-GB" dirty="0"/>
          </a:p>
          <a:p>
            <a:pPr marL="0" indent="0" algn="just">
              <a:lnSpc>
                <a:spcPct val="90000"/>
              </a:lnSpc>
              <a:buFontTx/>
              <a:buNone/>
            </a:pPr>
            <a:endParaRPr lang="en-GB" dirty="0"/>
          </a:p>
        </p:txBody>
      </p:sp>
      <p:sp>
        <p:nvSpPr>
          <p:cNvPr id="8"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46BF91B9-FF2E-4611-A276-7BD3B987F931}" type="slidenum">
              <a:rPr lang="en-GB"/>
              <a:pPr>
                <a:defRPr/>
              </a:pPr>
              <a:t>49</a:t>
            </a:fld>
            <a:endParaRPr lang="en-GB"/>
          </a:p>
        </p:txBody>
      </p:sp>
      <p:pic>
        <p:nvPicPr>
          <p:cNvPr id="52229" name="Picture 4" descr="vc-10-tail"/>
          <p:cNvPicPr>
            <a:picLocks noChangeAspect="1" noChangeArrowheads="1"/>
          </p:cNvPicPr>
          <p:nvPr/>
        </p:nvPicPr>
        <p:blipFill>
          <a:blip r:embed="rId3" cstate="print">
            <a:lum bright="-6000"/>
          </a:blip>
          <a:srcRect l="41136" t="7872" b="43845"/>
          <a:stretch>
            <a:fillRect/>
          </a:stretch>
        </p:blipFill>
        <p:spPr bwMode="auto">
          <a:xfrm>
            <a:off x="5181600" y="1752600"/>
            <a:ext cx="3406775" cy="2514600"/>
          </a:xfrm>
          <a:prstGeom prst="rect">
            <a:avLst/>
          </a:prstGeom>
          <a:noFill/>
          <a:ln w="9525">
            <a:solidFill>
              <a:srgbClr val="FFFF00"/>
            </a:solidFill>
            <a:miter lim="800000"/>
            <a:headEnd/>
            <a:tailEnd/>
          </a:ln>
        </p:spPr>
      </p:pic>
      <p:sp>
        <p:nvSpPr>
          <p:cNvPr id="52230" name="Rectangle 5"/>
          <p:cNvSpPr>
            <a:spLocks noChangeArrowheads="1"/>
          </p:cNvSpPr>
          <p:nvPr/>
        </p:nvSpPr>
        <p:spPr bwMode="auto">
          <a:xfrm>
            <a:off x="533400" y="4653136"/>
            <a:ext cx="7848600" cy="1168300"/>
          </a:xfrm>
          <a:prstGeom prst="rect">
            <a:avLst/>
          </a:prstGeom>
          <a:noFill/>
          <a:ln w="9525">
            <a:noFill/>
            <a:miter lim="800000"/>
            <a:headEnd/>
            <a:tailEnd/>
          </a:ln>
        </p:spPr>
        <p:txBody>
          <a:bodyPr/>
          <a:lstStyle/>
          <a:p>
            <a:pPr algn="just">
              <a:lnSpc>
                <a:spcPct val="90000"/>
              </a:lnSpc>
              <a:spcBef>
                <a:spcPct val="20000"/>
              </a:spcBef>
            </a:pPr>
            <a:r>
              <a:rPr lang="en-GB">
                <a:solidFill>
                  <a:srgbClr val="FFFF00"/>
                </a:solidFill>
                <a:latin typeface="Arial" charset="0"/>
              </a:rPr>
              <a:t>Another configuration, is the ‘T’ tail – such as the VC-10.</a:t>
            </a:r>
          </a:p>
          <a:p>
            <a:pPr algn="just">
              <a:lnSpc>
                <a:spcPct val="90000"/>
              </a:lnSpc>
              <a:spcBef>
                <a:spcPct val="20000"/>
              </a:spcBef>
            </a:pPr>
            <a:endParaRPr lang="en-GB" sz="1000">
              <a:solidFill>
                <a:srgbClr val="FFFF00"/>
              </a:solidFill>
              <a:latin typeface="Arial" charset="0"/>
            </a:endParaRPr>
          </a:p>
          <a:p>
            <a:pPr marL="760413" lvl="1" indent="-285750" algn="just">
              <a:lnSpc>
                <a:spcPct val="90000"/>
              </a:lnSpc>
              <a:spcBef>
                <a:spcPct val="20000"/>
              </a:spcBef>
              <a:buFontTx/>
              <a:buChar char="–"/>
            </a:pPr>
            <a:r>
              <a:rPr lang="en-GB" sz="2000">
                <a:solidFill>
                  <a:srgbClr val="FFFF00"/>
                </a:solidFill>
                <a:latin typeface="Arial" charset="0"/>
              </a:rPr>
              <a:t>This is where the tailplane is mounted on top of the fin</a:t>
            </a:r>
          </a:p>
          <a:p>
            <a:pPr algn="just">
              <a:lnSpc>
                <a:spcPct val="90000"/>
              </a:lnSpc>
              <a:spcBef>
                <a:spcPct val="20000"/>
              </a:spcBef>
            </a:pPr>
            <a:endParaRPr lang="en-GB">
              <a:solidFill>
                <a:srgbClr val="FFFF00"/>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GB"/>
              <a:t>The Wing</a:t>
            </a:r>
          </a:p>
        </p:txBody>
      </p:sp>
      <p:sp>
        <p:nvSpPr>
          <p:cNvPr id="141315" name="Rectangle 3"/>
          <p:cNvSpPr>
            <a:spLocks noGrp="1" noChangeArrowheads="1"/>
          </p:cNvSpPr>
          <p:nvPr>
            <p:ph idx="1"/>
          </p:nvPr>
        </p:nvSpPr>
        <p:spPr>
          <a:xfrm>
            <a:off x="395288" y="1673225"/>
            <a:ext cx="8209160" cy="3847207"/>
          </a:xfrm>
        </p:spPr>
        <p:txBody>
          <a:bodyPr/>
          <a:lstStyle/>
          <a:p>
            <a:pPr marL="0" indent="0" algn="just">
              <a:buFontTx/>
              <a:buNone/>
            </a:pPr>
            <a:r>
              <a:rPr lang="en-GB" sz="2000" dirty="0"/>
              <a:t>From </a:t>
            </a:r>
            <a:r>
              <a:rPr lang="en-GB" sz="2000" b="1" i="1" dirty="0"/>
              <a:t>‘Principles of Flight’</a:t>
            </a:r>
            <a:r>
              <a:rPr lang="en-GB" sz="2000" dirty="0"/>
              <a:t>, you will know that to fly, an aircraft must have wings designed to generate lift from the airflow over them.</a:t>
            </a:r>
          </a:p>
          <a:p>
            <a:pPr marL="0" indent="0" algn="just"/>
            <a:endParaRPr lang="en-GB" sz="2000" dirty="0"/>
          </a:p>
          <a:p>
            <a:pPr marL="0" indent="0" algn="just">
              <a:buFontTx/>
              <a:buNone/>
            </a:pPr>
            <a:r>
              <a:rPr lang="en-GB" sz="2000" dirty="0"/>
              <a:t>To take off and climb, the wings must produce more lift than the aircraft’s total weight.</a:t>
            </a:r>
          </a:p>
          <a:p>
            <a:pPr marL="0" indent="0" algn="just">
              <a:buFontTx/>
              <a:buNone/>
            </a:pPr>
            <a:endParaRPr lang="en-GB" sz="2000" dirty="0"/>
          </a:p>
          <a:p>
            <a:pPr lvl="1" algn="just"/>
            <a:r>
              <a:rPr lang="en-GB" sz="2000" dirty="0"/>
              <a:t>For an aircraft such as the Airbus A380, which weighs 550 tonnes, this is no mean task.</a:t>
            </a:r>
          </a:p>
          <a:p>
            <a:pPr marL="0" indent="0" algn="just"/>
            <a:endParaRPr lang="en-GB" sz="2000" dirty="0"/>
          </a:p>
          <a:p>
            <a:pPr marL="0" indent="0" algn="just">
              <a:buFontTx/>
              <a:buNone/>
            </a:pPr>
            <a:r>
              <a:rPr lang="en-GB" sz="2000" dirty="0"/>
              <a:t>If a fighter aircraft was to fly in a very tight turn, the wings must then produce lift equal to perhaps eight times the aircraft weight.</a:t>
            </a:r>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FC311A54-AA12-4570-8127-F188DDBD5213}" type="slidenum">
              <a:rPr lang="en-GB"/>
              <a:pPr>
                <a:defRPr/>
              </a:pPr>
              <a:t>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1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GB"/>
              <a:t>Foreplanes</a:t>
            </a:r>
          </a:p>
        </p:txBody>
      </p:sp>
      <p:sp>
        <p:nvSpPr>
          <p:cNvPr id="161795" name="Rectangle 3"/>
          <p:cNvSpPr>
            <a:spLocks noGrp="1" noChangeArrowheads="1"/>
          </p:cNvSpPr>
          <p:nvPr>
            <p:ph idx="1"/>
          </p:nvPr>
        </p:nvSpPr>
        <p:spPr>
          <a:xfrm>
            <a:off x="395288" y="1219200"/>
            <a:ext cx="8209160" cy="3243965"/>
          </a:xfrm>
        </p:spPr>
        <p:txBody>
          <a:bodyPr/>
          <a:lstStyle/>
          <a:p>
            <a:pPr marL="0" indent="0" algn="just">
              <a:buFontTx/>
              <a:buNone/>
            </a:pPr>
            <a:r>
              <a:rPr lang="en-GB" sz="2000" b="1" i="1" dirty="0" err="1"/>
              <a:t>Foreplanes</a:t>
            </a:r>
            <a:r>
              <a:rPr lang="en-GB" sz="2000" dirty="0"/>
              <a:t> are of similar construction to tailplanes, but are generally smaller in size. </a:t>
            </a:r>
          </a:p>
          <a:p>
            <a:pPr marL="0" indent="0" algn="just">
              <a:buFontTx/>
              <a:buNone/>
            </a:pPr>
            <a:endParaRPr lang="en-GB" sz="2000" dirty="0"/>
          </a:p>
          <a:p>
            <a:pPr marL="858838" lvl="1" algn="just"/>
            <a:r>
              <a:rPr lang="en-GB" sz="2000" dirty="0"/>
              <a:t>Because of their smaller size, </a:t>
            </a:r>
            <a:r>
              <a:rPr lang="en-GB" sz="2000" dirty="0" err="1"/>
              <a:t>foreplanes</a:t>
            </a:r>
            <a:r>
              <a:rPr lang="en-GB" sz="2000" dirty="0"/>
              <a:t> lend themselves to being made of composite materials </a:t>
            </a:r>
          </a:p>
          <a:p>
            <a:pPr marL="0" indent="0" algn="just">
              <a:buFontTx/>
              <a:buNone/>
            </a:pPr>
            <a:endParaRPr lang="en-GB" sz="2000" dirty="0"/>
          </a:p>
          <a:p>
            <a:pPr marL="0" indent="0" algn="just">
              <a:buFontTx/>
              <a:buNone/>
            </a:pPr>
            <a:r>
              <a:rPr lang="en-GB" sz="2000" dirty="0"/>
              <a:t>They are almost always ‘all-flying’, that is, the entire </a:t>
            </a:r>
            <a:r>
              <a:rPr lang="en-GB" sz="2000" dirty="0" err="1"/>
              <a:t>foreplane</a:t>
            </a:r>
            <a:r>
              <a:rPr lang="en-GB" sz="2000" dirty="0"/>
              <a:t> moves to provide the control movements.</a:t>
            </a:r>
          </a:p>
          <a:p>
            <a:pPr marL="0" indent="0" algn="just">
              <a:buFontTx/>
              <a:buNone/>
            </a:pPr>
            <a:endParaRPr lang="en-GB" dirty="0"/>
          </a:p>
        </p:txBody>
      </p:sp>
      <p:sp>
        <p:nvSpPr>
          <p:cNvPr id="10"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B4006BE1-2ADF-485C-ACD1-F0CD7DF1FA8B}" type="slidenum">
              <a:rPr lang="en-GB"/>
              <a:pPr>
                <a:defRPr/>
              </a:pPr>
              <a:t>50</a:t>
            </a:fld>
            <a:endParaRPr lang="en-GB"/>
          </a:p>
        </p:txBody>
      </p:sp>
      <p:pic>
        <p:nvPicPr>
          <p:cNvPr id="161796" name="Picture 4" descr="typhoon node"/>
          <p:cNvPicPr>
            <a:picLocks noChangeAspect="1" noChangeArrowheads="1"/>
          </p:cNvPicPr>
          <p:nvPr/>
        </p:nvPicPr>
        <p:blipFill>
          <a:blip r:embed="rId3" cstate="print">
            <a:lum bright="12000" contrast="6000"/>
          </a:blip>
          <a:srcRect r="41457" b="52917"/>
          <a:stretch>
            <a:fillRect/>
          </a:stretch>
        </p:blipFill>
        <p:spPr bwMode="auto">
          <a:xfrm>
            <a:off x="5508104" y="3795357"/>
            <a:ext cx="2910849" cy="1419891"/>
          </a:xfrm>
          <a:prstGeom prst="rect">
            <a:avLst/>
          </a:prstGeom>
          <a:noFill/>
          <a:ln w="9525">
            <a:solidFill>
              <a:srgbClr val="FFFF00"/>
            </a:solidFill>
            <a:miter lim="800000"/>
            <a:headEnd/>
            <a:tailEnd/>
          </a:ln>
        </p:spPr>
      </p:pic>
      <p:pic>
        <p:nvPicPr>
          <p:cNvPr id="161797" name="Picture 5" descr="typhoon nose1"/>
          <p:cNvPicPr>
            <a:picLocks noChangeAspect="1" noChangeArrowheads="1"/>
          </p:cNvPicPr>
          <p:nvPr/>
        </p:nvPicPr>
        <p:blipFill>
          <a:blip r:embed="rId4" cstate="print">
            <a:lum bright="12000" contrast="6000"/>
          </a:blip>
          <a:srcRect t="16966" r="26889" b="32520"/>
          <a:stretch>
            <a:fillRect/>
          </a:stretch>
        </p:blipFill>
        <p:spPr bwMode="auto">
          <a:xfrm>
            <a:off x="1143000" y="4086824"/>
            <a:ext cx="3024189" cy="1461643"/>
          </a:xfrm>
          <a:prstGeom prst="rect">
            <a:avLst/>
          </a:prstGeom>
          <a:noFill/>
          <a:ln w="9525">
            <a:solidFill>
              <a:srgbClr val="FFFF00"/>
            </a:solidFill>
            <a:miter lim="800000"/>
            <a:headEnd/>
            <a:tailEnd/>
          </a:ln>
        </p:spPr>
      </p:pic>
      <p:sp>
        <p:nvSpPr>
          <p:cNvPr id="161798" name="Text Box 6"/>
          <p:cNvSpPr txBox="1">
            <a:spLocks noChangeArrowheads="1"/>
          </p:cNvSpPr>
          <p:nvPr/>
        </p:nvSpPr>
        <p:spPr bwMode="auto">
          <a:xfrm>
            <a:off x="1035050" y="5635069"/>
            <a:ext cx="3240088" cy="366713"/>
          </a:xfrm>
          <a:prstGeom prst="rect">
            <a:avLst/>
          </a:prstGeom>
          <a:noFill/>
          <a:ln w="9525">
            <a:noFill/>
            <a:miter lim="800000"/>
            <a:headEnd/>
            <a:tailEnd/>
          </a:ln>
        </p:spPr>
        <p:txBody>
          <a:bodyPr>
            <a:spAutoFit/>
          </a:bodyPr>
          <a:lstStyle/>
          <a:p>
            <a:pPr algn="ctr">
              <a:spcBef>
                <a:spcPct val="50000"/>
              </a:spcBef>
            </a:pPr>
            <a:r>
              <a:rPr lang="en-GB" sz="1800" b="1" i="1" dirty="0">
                <a:solidFill>
                  <a:srgbClr val="FFFF00"/>
                </a:solidFill>
              </a:rPr>
              <a:t>Typhoon </a:t>
            </a:r>
            <a:r>
              <a:rPr lang="en-GB" sz="1800" b="1" i="1" dirty="0" err="1">
                <a:solidFill>
                  <a:srgbClr val="FFFF00"/>
                </a:solidFill>
              </a:rPr>
              <a:t>foreplane</a:t>
            </a:r>
            <a:r>
              <a:rPr lang="en-GB" sz="1800" b="1" i="1" dirty="0">
                <a:solidFill>
                  <a:srgbClr val="FFFF00"/>
                </a:solidFill>
              </a:rPr>
              <a:t> ‘At Rest’</a:t>
            </a:r>
            <a:endParaRPr lang="en-US" sz="1800" b="1" i="1" dirty="0">
              <a:solidFill>
                <a:srgbClr val="FFFF00"/>
              </a:solidFill>
            </a:endParaRPr>
          </a:p>
        </p:txBody>
      </p:sp>
      <p:sp>
        <p:nvSpPr>
          <p:cNvPr id="161799" name="Text Box 7"/>
          <p:cNvSpPr txBox="1">
            <a:spLocks noChangeArrowheads="1"/>
          </p:cNvSpPr>
          <p:nvPr/>
        </p:nvSpPr>
        <p:spPr bwMode="auto">
          <a:xfrm>
            <a:off x="5294142" y="5181754"/>
            <a:ext cx="3024188" cy="366713"/>
          </a:xfrm>
          <a:prstGeom prst="rect">
            <a:avLst/>
          </a:prstGeom>
          <a:noFill/>
          <a:ln w="9525">
            <a:noFill/>
            <a:miter lim="800000"/>
            <a:headEnd/>
            <a:tailEnd/>
          </a:ln>
        </p:spPr>
        <p:txBody>
          <a:bodyPr>
            <a:spAutoFit/>
          </a:bodyPr>
          <a:lstStyle/>
          <a:p>
            <a:pPr algn="ctr">
              <a:spcBef>
                <a:spcPct val="50000"/>
              </a:spcBef>
            </a:pPr>
            <a:r>
              <a:rPr lang="en-GB" sz="1800" b="1" i="1" dirty="0">
                <a:solidFill>
                  <a:srgbClr val="FFFF00"/>
                </a:solidFill>
              </a:rPr>
              <a:t>Typhoon </a:t>
            </a:r>
            <a:r>
              <a:rPr lang="en-GB" sz="1800" b="1" i="1" dirty="0" err="1">
                <a:solidFill>
                  <a:srgbClr val="FFFF00"/>
                </a:solidFill>
              </a:rPr>
              <a:t>foreplane</a:t>
            </a:r>
            <a:r>
              <a:rPr lang="en-GB" sz="1800" b="1" i="1" dirty="0">
                <a:solidFill>
                  <a:srgbClr val="FFFF00"/>
                </a:solidFill>
              </a:rPr>
              <a:t> ‘At Work’</a:t>
            </a:r>
            <a:endParaRPr lang="en-US" sz="1800" b="1"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7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17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17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1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P spid="161798" grpId="0"/>
      <p:bldP spid="16179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GB"/>
              <a:t>Conclusions</a:t>
            </a:r>
          </a:p>
        </p:txBody>
      </p:sp>
      <p:sp>
        <p:nvSpPr>
          <p:cNvPr id="162819" name="Rectangle 3"/>
          <p:cNvSpPr>
            <a:spLocks noGrp="1" noChangeArrowheads="1"/>
          </p:cNvSpPr>
          <p:nvPr>
            <p:ph idx="1"/>
          </p:nvPr>
        </p:nvSpPr>
        <p:spPr>
          <a:xfrm>
            <a:off x="395288" y="1673225"/>
            <a:ext cx="8209160" cy="3847207"/>
          </a:xfrm>
        </p:spPr>
        <p:txBody>
          <a:bodyPr/>
          <a:lstStyle/>
          <a:p>
            <a:pPr marL="0" indent="0" algn="just">
              <a:buFontTx/>
              <a:buNone/>
            </a:pPr>
            <a:r>
              <a:rPr lang="en-GB" sz="2000" dirty="0"/>
              <a:t>As has been seen, the wing is not only the most important part of the airframe, but it is also one of the most complex.</a:t>
            </a:r>
          </a:p>
          <a:p>
            <a:pPr marL="0" indent="0" algn="just">
              <a:buFontTx/>
              <a:buNone/>
            </a:pPr>
            <a:endParaRPr lang="en-GB" sz="2000" dirty="0"/>
          </a:p>
          <a:p>
            <a:pPr marL="0" indent="0" algn="just">
              <a:buFontTx/>
              <a:buNone/>
            </a:pPr>
            <a:r>
              <a:rPr lang="en-GB" sz="2000" dirty="0"/>
              <a:t>As technology advances, so the designers of wings will create evermore efficient wings.</a:t>
            </a:r>
          </a:p>
          <a:p>
            <a:pPr marL="0" indent="0" algn="just">
              <a:buFontTx/>
              <a:buNone/>
            </a:pPr>
            <a:endParaRPr lang="en-GB" sz="2000" dirty="0"/>
          </a:p>
          <a:p>
            <a:pPr marL="0" indent="0" algn="just">
              <a:buFontTx/>
              <a:buNone/>
            </a:pPr>
            <a:r>
              <a:rPr lang="en-GB" sz="2000" dirty="0"/>
              <a:t>Even so, the underlying structure of the wing has not changed in many years. Methods of constructing the wing, and the materials it is made from are the factors that are changing most.</a:t>
            </a:r>
          </a:p>
          <a:p>
            <a:pPr marL="0" indent="0" algn="just">
              <a:buFontTx/>
              <a:buNone/>
            </a:pPr>
            <a:endParaRPr lang="en-GB" sz="2000" dirty="0"/>
          </a:p>
          <a:p>
            <a:pPr marL="0" indent="0" algn="ctr">
              <a:buFontTx/>
              <a:buNone/>
            </a:pPr>
            <a:r>
              <a:rPr lang="en-GB" sz="2000" i="1" dirty="0"/>
              <a:t>Any Questions ?</a:t>
            </a:r>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1B697F07-5082-4E7E-B2F0-A5074157FF77}" type="slidenum">
              <a:rPr lang="en-GB"/>
              <a:pPr>
                <a:defRPr/>
              </a:pPr>
              <a:t>51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en-GB"/>
              <a:t>Questions</a:t>
            </a:r>
          </a:p>
        </p:txBody>
      </p:sp>
      <p:sp>
        <p:nvSpPr>
          <p:cNvPr id="163843" name="Rectangle 3"/>
          <p:cNvSpPr>
            <a:spLocks noGrp="1" noChangeArrowheads="1"/>
          </p:cNvSpPr>
          <p:nvPr>
            <p:ph idx="1"/>
          </p:nvPr>
        </p:nvSpPr>
        <p:spPr>
          <a:xfrm>
            <a:off x="370902" y="1340768"/>
            <a:ext cx="8209160" cy="3367076"/>
          </a:xfrm>
        </p:spPr>
        <p:txBody>
          <a:bodyPr/>
          <a:lstStyle/>
          <a:p>
            <a:pPr marL="457200" indent="-457200" algn="just">
              <a:buFontTx/>
              <a:buNone/>
            </a:pPr>
            <a:r>
              <a:rPr lang="en-GB" sz="2000" dirty="0"/>
              <a:t>Here are some questions for you!</a:t>
            </a:r>
          </a:p>
          <a:p>
            <a:pPr marL="457200" indent="-457200" algn="just">
              <a:buFontTx/>
              <a:buNone/>
            </a:pPr>
            <a:endParaRPr lang="en-GB" sz="2000" dirty="0"/>
          </a:p>
          <a:p>
            <a:pPr marL="457200" indent="-457200" algn="just">
              <a:spcBef>
                <a:spcPct val="0"/>
              </a:spcBef>
              <a:buFontTx/>
              <a:buAutoNum type="arabicPeriod"/>
            </a:pPr>
            <a:r>
              <a:rPr lang="en-US" sz="2000" dirty="0"/>
              <a:t>Name </a:t>
            </a:r>
            <a:r>
              <a:rPr lang="en-US" sz="2000" b="1" dirty="0"/>
              <a:t>2</a:t>
            </a:r>
            <a:r>
              <a:rPr lang="en-US" sz="2000" dirty="0"/>
              <a:t> parts of a wing?</a:t>
            </a:r>
          </a:p>
          <a:p>
            <a:pPr marL="457200" indent="-457200" algn="just">
              <a:spcBef>
                <a:spcPct val="0"/>
              </a:spcBef>
              <a:buFontTx/>
              <a:buAutoNum type="arabicPeriod"/>
            </a:pPr>
            <a:endParaRPr lang="en-US" sz="2000" dirty="0"/>
          </a:p>
          <a:p>
            <a:pPr marL="457200" indent="-457200" algn="just">
              <a:spcBef>
                <a:spcPct val="0"/>
              </a:spcBef>
              <a:buFontTx/>
              <a:buAutoNum type="arabicPeriod"/>
            </a:pPr>
            <a:r>
              <a:rPr lang="en-US" sz="2000" dirty="0"/>
              <a:t>What is an alternative to making a stressed skin by fastening stringers to the skin?</a:t>
            </a:r>
          </a:p>
          <a:p>
            <a:pPr marL="457200" indent="-457200" algn="just">
              <a:spcBef>
                <a:spcPct val="0"/>
              </a:spcBef>
              <a:buFontTx/>
              <a:buAutoNum type="arabicPeriod"/>
            </a:pPr>
            <a:endParaRPr lang="en-US" sz="2000" dirty="0"/>
          </a:p>
          <a:p>
            <a:pPr marL="457200" indent="-457200" algn="just">
              <a:spcBef>
                <a:spcPct val="0"/>
              </a:spcBef>
              <a:buFontTx/>
              <a:buAutoNum type="arabicPeriod"/>
            </a:pPr>
            <a:r>
              <a:rPr lang="en-GB" sz="2000" dirty="0"/>
              <a:t>If an aircraft increases it’s airspeed from 200 knots to 600 knots, how much higher will the air loads on the wing be?</a:t>
            </a:r>
            <a:endParaRPr lang="en-US" sz="2000" dirty="0"/>
          </a:p>
          <a:p>
            <a:pPr marL="457200" indent="-457200" algn="just">
              <a:buFontTx/>
              <a:buAutoNum type="arabicPeriod"/>
            </a:pPr>
            <a:endParaRPr lang="en-GB" dirty="0"/>
          </a:p>
        </p:txBody>
      </p:sp>
      <p:sp>
        <p:nvSpPr>
          <p:cNvPr id="7"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4944F979-3E47-453E-8682-DF00C27400A0}" type="slidenum">
              <a:rPr lang="en-GB"/>
              <a:pPr>
                <a:defRPr/>
              </a:pPr>
              <a:t>52</a:t>
            </a:fld>
            <a:endParaRPr lang="en-GB"/>
          </a:p>
        </p:txBody>
      </p:sp>
      <p:sp>
        <p:nvSpPr>
          <p:cNvPr id="55301" name="AutoShape 4">
            <a:hlinkClick r:id="rId3" action="ppaction://hlinkpres?slideindex=1&amp;slidetitle="/>
          </p:cNvPr>
          <p:cNvSpPr>
            <a:spLocks noChangeArrowheads="1"/>
          </p:cNvSpPr>
          <p:nvPr/>
        </p:nvSpPr>
        <p:spPr bwMode="auto">
          <a:xfrm rot="5400000">
            <a:off x="8748713" y="115888"/>
            <a:ext cx="287337" cy="287337"/>
          </a:xfrm>
          <a:custGeom>
            <a:avLst/>
            <a:gdLst>
              <a:gd name="T0" fmla="*/ 1636876 w 21600"/>
              <a:gd name="T1" fmla="*/ 0 h 21600"/>
              <a:gd name="T2" fmla="*/ 540619 w 21600"/>
              <a:gd name="T3" fmla="*/ 3822341 h 21600"/>
              <a:gd name="T4" fmla="*/ 1720936 w 21600"/>
              <a:gd name="T5" fmla="*/ 1470540 h 21600"/>
              <a:gd name="T6" fmla="*/ 2771551 w 21600"/>
              <a:gd name="T7" fmla="*/ 2527874 h 21600"/>
              <a:gd name="T8" fmla="*/ 3822341 w 21600"/>
              <a:gd name="T9" fmla="*/ 147054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GB"/>
              <a:t>The Wing</a:t>
            </a:r>
            <a:endParaRPr lang="en-US"/>
          </a:p>
        </p:txBody>
      </p:sp>
      <p:sp>
        <p:nvSpPr>
          <p:cNvPr id="154627" name="Rectangle 3"/>
          <p:cNvSpPr>
            <a:spLocks noGrp="1" noChangeArrowheads="1"/>
          </p:cNvSpPr>
          <p:nvPr>
            <p:ph idx="1"/>
          </p:nvPr>
        </p:nvSpPr>
        <p:spPr>
          <a:xfrm>
            <a:off x="395288" y="1052736"/>
            <a:ext cx="8353424" cy="4062651"/>
          </a:xfrm>
        </p:spPr>
        <p:txBody>
          <a:bodyPr/>
          <a:lstStyle/>
          <a:p>
            <a:pPr marL="0" indent="0" algn="just">
              <a:lnSpc>
                <a:spcPct val="90000"/>
              </a:lnSpc>
              <a:buFontTx/>
              <a:buNone/>
            </a:pPr>
            <a:r>
              <a:rPr lang="en-GB" sz="2000" dirty="0"/>
              <a:t>For level flight the lift produced must equal the aircraft’s weight.</a:t>
            </a:r>
          </a:p>
          <a:p>
            <a:pPr marL="0" indent="0" algn="just">
              <a:lnSpc>
                <a:spcPct val="90000"/>
              </a:lnSpc>
            </a:pPr>
            <a:endParaRPr lang="en-GB" sz="2000" dirty="0"/>
          </a:p>
          <a:p>
            <a:pPr marL="0" indent="0" algn="just">
              <a:lnSpc>
                <a:spcPct val="90000"/>
              </a:lnSpc>
              <a:buFontTx/>
              <a:buNone/>
            </a:pPr>
            <a:r>
              <a:rPr lang="en-GB" sz="2000" dirty="0"/>
              <a:t>For landing, where the slowest possible landing speed is required, enough lift must be produced to keep the aircraft flying at low speeds. </a:t>
            </a:r>
          </a:p>
          <a:p>
            <a:pPr marL="0" indent="0" algn="just">
              <a:lnSpc>
                <a:spcPct val="90000"/>
              </a:lnSpc>
              <a:buFontTx/>
              <a:buNone/>
            </a:pPr>
            <a:endParaRPr lang="en-GB" sz="2000" dirty="0"/>
          </a:p>
          <a:p>
            <a:pPr lvl="1" algn="just">
              <a:lnSpc>
                <a:spcPct val="90000"/>
              </a:lnSpc>
            </a:pPr>
            <a:r>
              <a:rPr lang="en-GB" sz="2000" dirty="0"/>
              <a:t>For this it will normally have special devices added - flaps, leading-edge slats</a:t>
            </a:r>
          </a:p>
          <a:p>
            <a:pPr marL="0" indent="0" algn="just">
              <a:lnSpc>
                <a:spcPct val="90000"/>
              </a:lnSpc>
            </a:pPr>
            <a:endParaRPr lang="en-GB" sz="2000" dirty="0"/>
          </a:p>
          <a:p>
            <a:pPr marL="0" indent="0" algn="just">
              <a:lnSpc>
                <a:spcPct val="90000"/>
              </a:lnSpc>
              <a:buFontTx/>
              <a:buNone/>
            </a:pPr>
            <a:r>
              <a:rPr lang="en-GB" sz="2000" dirty="0"/>
              <a:t>The shape of the aircraft is extremely important, because it dictates how well the aircraft can does its job. For a slow-flying aircraft which needs to lift heavy loads, a large wing is needed, together with a fairly light structure. For fast jets, a much smaller wing is required, and the aircraft will be more streamlined.</a:t>
            </a:r>
            <a:endParaRPr lang="en-US" sz="2000" dirty="0"/>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C143198B-97D7-4945-AF0D-A0C0792B7C5C}" type="slidenum">
              <a:rPr lang="en-GB"/>
              <a:pPr>
                <a:defRPr/>
              </a:pPr>
              <a:t>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4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GB"/>
              <a:t>Wing Loading</a:t>
            </a:r>
          </a:p>
        </p:txBody>
      </p:sp>
      <p:sp>
        <p:nvSpPr>
          <p:cNvPr id="142339" name="Rectangle 3"/>
          <p:cNvSpPr>
            <a:spLocks noGrp="1" noChangeArrowheads="1"/>
          </p:cNvSpPr>
          <p:nvPr>
            <p:ph idx="1"/>
          </p:nvPr>
        </p:nvSpPr>
        <p:spPr>
          <a:xfrm>
            <a:off x="533400" y="1160451"/>
            <a:ext cx="8077200" cy="4893647"/>
          </a:xfrm>
        </p:spPr>
        <p:txBody>
          <a:bodyPr/>
          <a:lstStyle/>
          <a:p>
            <a:pPr marL="0" indent="0" algn="just">
              <a:buFontTx/>
              <a:buNone/>
            </a:pPr>
            <a:r>
              <a:rPr lang="en-GB" sz="2000" dirty="0"/>
              <a:t>One of the most important factors in an aircraft design is its </a:t>
            </a:r>
            <a:r>
              <a:rPr lang="en-GB" sz="2000" b="1" i="1" dirty="0"/>
              <a:t>wing loading</a:t>
            </a:r>
            <a:r>
              <a:rPr lang="en-GB" sz="2000" dirty="0"/>
              <a:t>, which is simply its weight divided by its wing area.</a:t>
            </a:r>
          </a:p>
          <a:p>
            <a:pPr marL="0" indent="0" algn="just">
              <a:buFontTx/>
              <a:buNone/>
            </a:pPr>
            <a:endParaRPr lang="en-GB" sz="2000" dirty="0"/>
          </a:p>
          <a:p>
            <a:pPr marL="0" indent="0" algn="just">
              <a:buFontTx/>
              <a:buNone/>
            </a:pPr>
            <a:r>
              <a:rPr lang="en-GB" sz="2000" dirty="0"/>
              <a:t>The weight of the aircraft can vary, both with the load it is carrying and as a result of flight manoeuvres </a:t>
            </a:r>
          </a:p>
          <a:p>
            <a:pPr marL="0" indent="0" algn="just">
              <a:buFontTx/>
              <a:buNone/>
            </a:pPr>
            <a:endParaRPr lang="en-GB" sz="2000" dirty="0"/>
          </a:p>
          <a:p>
            <a:pPr marL="760413" lvl="1" algn="just"/>
            <a:r>
              <a:rPr lang="en-GB" sz="2000" dirty="0"/>
              <a:t>Flying at 4g in a turn increases an aircraft’s effective weight to four times its normal weight, so its wing loading will change. </a:t>
            </a:r>
          </a:p>
          <a:p>
            <a:pPr marL="0" indent="0" algn="just">
              <a:buFontTx/>
              <a:buNone/>
            </a:pPr>
            <a:endParaRPr lang="en-GB" sz="2000" dirty="0"/>
          </a:p>
          <a:p>
            <a:pPr marL="0" indent="0" algn="just">
              <a:buFontTx/>
              <a:buNone/>
            </a:pPr>
            <a:r>
              <a:rPr lang="en-GB" sz="2000" dirty="0"/>
              <a:t>A useful guide is to use the maximum take-off weight (MTOW) to calculate a ‘standard’ wing loading.</a:t>
            </a:r>
          </a:p>
          <a:p>
            <a:pPr marL="0" indent="0" algn="just">
              <a:buFontTx/>
              <a:buNone/>
            </a:pPr>
            <a:endParaRPr lang="en-GB" sz="2000" dirty="0"/>
          </a:p>
          <a:p>
            <a:pPr marL="0" indent="0" algn="just">
              <a:buFontTx/>
              <a:buNone/>
            </a:pPr>
            <a:r>
              <a:rPr lang="en-GB" sz="2000" dirty="0"/>
              <a:t>Light aircraft will normally have the lowest wing loading, and fast jets the highest, with transport aircraft in between.</a:t>
            </a:r>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D86BBC79-C2A8-4BBF-A7EC-AF9C08742B4D}" type="slidenum">
              <a:rPr lang="en-GB"/>
              <a:pPr>
                <a:defRPr/>
              </a:pPr>
              <a:t>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GB"/>
              <a:t>Design Considerations</a:t>
            </a:r>
          </a:p>
        </p:txBody>
      </p:sp>
      <p:sp>
        <p:nvSpPr>
          <p:cNvPr id="143363" name="Rectangle 3"/>
          <p:cNvSpPr>
            <a:spLocks noGrp="1" noChangeArrowheads="1"/>
          </p:cNvSpPr>
          <p:nvPr>
            <p:ph idx="1"/>
          </p:nvPr>
        </p:nvSpPr>
        <p:spPr>
          <a:xfrm>
            <a:off x="533400" y="1125538"/>
            <a:ext cx="8077200" cy="4801314"/>
          </a:xfrm>
        </p:spPr>
        <p:txBody>
          <a:bodyPr/>
          <a:lstStyle/>
          <a:p>
            <a:pPr marL="0" indent="0" algn="just">
              <a:lnSpc>
                <a:spcPct val="90000"/>
              </a:lnSpc>
              <a:buFontTx/>
              <a:buNone/>
            </a:pPr>
            <a:r>
              <a:rPr lang="en-GB" sz="2000" dirty="0"/>
              <a:t>For aircraft flying at, or near supersonic speeds, the way in which air flows over the aircraft is very different, and can create problems. </a:t>
            </a:r>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endParaRPr lang="en-GB" sz="2000" dirty="0"/>
          </a:p>
          <a:p>
            <a:pPr marL="0" indent="0" algn="just">
              <a:lnSpc>
                <a:spcPct val="90000"/>
              </a:lnSpc>
              <a:buFontTx/>
              <a:buNone/>
            </a:pPr>
            <a:r>
              <a:rPr lang="en-GB" sz="2000" dirty="0"/>
              <a:t>An aircraft flying quite slowly through the air generates pressure waves, which move at the speed of sound. </a:t>
            </a:r>
          </a:p>
          <a:p>
            <a:pPr marL="0" indent="0" algn="just">
              <a:lnSpc>
                <a:spcPct val="90000"/>
              </a:lnSpc>
              <a:buFontTx/>
              <a:buNone/>
            </a:pPr>
            <a:endParaRPr lang="en-GB" sz="2000" dirty="0"/>
          </a:p>
          <a:p>
            <a:pPr marL="0" indent="0" algn="just">
              <a:lnSpc>
                <a:spcPct val="90000"/>
              </a:lnSpc>
              <a:buFontTx/>
              <a:buNone/>
            </a:pPr>
            <a:r>
              <a:rPr lang="en-GB" sz="2000" dirty="0"/>
              <a:t>At speeds near the speed of sound a shock wave forms on the leading parts of the aircraft. The air behind this shock wave becomes turbulent, causing loss of lift, increased drag, changes in trim and buffeting of controls. </a:t>
            </a:r>
          </a:p>
        </p:txBody>
      </p:sp>
      <p:sp>
        <p:nvSpPr>
          <p:cNvPr id="7"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25658A32-EA96-488D-AFEB-9FFBADDB62E5}" type="slidenum">
              <a:rPr lang="en-GB"/>
              <a:pPr>
                <a:defRPr/>
              </a:pPr>
              <a:t>8</a:t>
            </a:fld>
            <a:endParaRPr lang="en-GB"/>
          </a:p>
        </p:txBody>
      </p:sp>
      <p:pic>
        <p:nvPicPr>
          <p:cNvPr id="143364" name="Picture 4"/>
          <p:cNvPicPr>
            <a:picLocks noChangeAspect="1" noChangeArrowheads="1"/>
          </p:cNvPicPr>
          <p:nvPr/>
        </p:nvPicPr>
        <p:blipFill>
          <a:blip r:embed="rId3" cstate="print"/>
          <a:srcRect/>
          <a:stretch>
            <a:fillRect/>
          </a:stretch>
        </p:blipFill>
        <p:spPr bwMode="auto">
          <a:xfrm>
            <a:off x="2339752" y="1838685"/>
            <a:ext cx="4191000" cy="1697038"/>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6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GB"/>
              <a:t>Sweep-Back – The Solution</a:t>
            </a:r>
          </a:p>
        </p:txBody>
      </p:sp>
      <p:sp>
        <p:nvSpPr>
          <p:cNvPr id="144387" name="Rectangle 3"/>
          <p:cNvSpPr>
            <a:spLocks noGrp="1" noChangeArrowheads="1"/>
          </p:cNvSpPr>
          <p:nvPr>
            <p:ph idx="1"/>
          </p:nvPr>
        </p:nvSpPr>
        <p:spPr>
          <a:xfrm>
            <a:off x="395288" y="1673225"/>
            <a:ext cx="8209160" cy="4290405"/>
          </a:xfrm>
        </p:spPr>
        <p:txBody>
          <a:bodyPr/>
          <a:lstStyle/>
          <a:p>
            <a:pPr marL="0" indent="0" algn="just">
              <a:buFontTx/>
              <a:buNone/>
            </a:pPr>
            <a:r>
              <a:rPr lang="en-GB" sz="2000" dirty="0"/>
              <a:t>Designers can reduce the effects of these problems with better designs, particularly swept-back wings. </a:t>
            </a:r>
          </a:p>
          <a:p>
            <a:pPr marL="0" indent="0" algn="just">
              <a:buFontTx/>
              <a:buNone/>
            </a:pPr>
            <a:endParaRPr lang="en-GB" sz="2000" dirty="0"/>
          </a:p>
          <a:p>
            <a:pPr marL="0" indent="0" algn="just">
              <a:buFontTx/>
              <a:buNone/>
            </a:pPr>
            <a:r>
              <a:rPr lang="en-GB" sz="2000" dirty="0"/>
              <a:t>However, these features can cause other problems, because they are more difficult and expensive to build.</a:t>
            </a:r>
          </a:p>
          <a:p>
            <a:pPr marL="0" indent="0" algn="just">
              <a:buFontTx/>
              <a:buNone/>
            </a:pPr>
            <a:endParaRPr lang="en-GB" sz="2000" dirty="0"/>
          </a:p>
          <a:p>
            <a:pPr marL="760413" lvl="1" algn="just"/>
            <a:r>
              <a:rPr lang="en-GB" sz="2000" dirty="0"/>
              <a:t>Once above the speed of sound, the airflow is steady again, although different to subsonic conditions.</a:t>
            </a:r>
          </a:p>
          <a:p>
            <a:pPr marL="0" indent="0" algn="just">
              <a:buFontTx/>
              <a:buNone/>
            </a:pPr>
            <a:endParaRPr lang="en-GB" sz="2000" dirty="0"/>
          </a:p>
          <a:p>
            <a:pPr marL="0" indent="0" algn="just">
              <a:buFontTx/>
              <a:buNone/>
            </a:pPr>
            <a:r>
              <a:rPr lang="en-GB" sz="2000" dirty="0"/>
              <a:t>The curved shapes that worked well at lower speeds are no longer the most efficient, and straight lines and sharp edges are now preferred.</a:t>
            </a:r>
          </a:p>
          <a:p>
            <a:pPr marL="0" indent="0" algn="just"/>
            <a:endParaRPr lang="en-GB" dirty="0"/>
          </a:p>
        </p:txBody>
      </p:sp>
      <p:sp>
        <p:nvSpPr>
          <p:cNvPr id="6" name="Slide Number Placeholder 5"/>
          <p:cNvSpPr>
            <a:spLocks noGrp="1"/>
          </p:cNvSpPr>
          <p:nvPr>
            <p:ph type="sldNum" sz="quarter" idx="4294967295"/>
          </p:nvPr>
        </p:nvSpPr>
        <p:spPr>
          <a:xfrm>
            <a:off x="7239000" y="6248400"/>
            <a:ext cx="1905000" cy="457200"/>
          </a:xfrm>
          <a:prstGeom prst="rect">
            <a:avLst/>
          </a:prstGeom>
        </p:spPr>
        <p:txBody>
          <a:bodyPr/>
          <a:lstStyle/>
          <a:p>
            <a:pPr>
              <a:defRPr/>
            </a:pPr>
            <a:fld id="{8B53588E-4902-456B-9A9A-85B5C76B7E2A}" type="slidenum">
              <a:rPr lang="en-GB"/>
              <a:pPr>
                <a:defRPr/>
              </a:pPr>
              <a:t>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theme/theme1.xml><?xml version="1.0" encoding="utf-8"?>
<a:theme xmlns:a="http://schemas.openxmlformats.org/drawingml/2006/main" name="raf theme">
  <a:themeElements>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f theme" id="{57B99A79-477C-43D1-AD56-7903329D25B7}" vid="{A17BC379-6BF6-462A-9479-3FB9EE07CFB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E1C30D4776344DA6BC9C611B785B41" ma:contentTypeVersion="17" ma:contentTypeDescription="Create a new document." ma:contentTypeScope="" ma:versionID="2003bebeec482bc05a8bcdd484f964d0">
  <xsd:schema xmlns:xsd="http://www.w3.org/2001/XMLSchema" xmlns:xs="http://www.w3.org/2001/XMLSchema" xmlns:p="http://schemas.microsoft.com/office/2006/metadata/properties" xmlns:ns2="33d018c4-3b15-4e40-a67d-61bb6fda5378" xmlns:ns3="http://schemas.microsoft.com/sharepoint/v3/fields" xmlns:ns4="3ccbaba7-fbc8-4626-8fd2-a5c4a0566b20" xmlns:ns5="http://schemas.microsoft.com/sharepoint/v4" targetNamespace="http://schemas.microsoft.com/office/2006/metadata/properties" ma:root="true" ma:fieldsID="a96c18bc1330829170a9a372cd1b3659" ns2:_="" ns3:_="" ns4:_="" ns5:_="">
    <xsd:import namespace="33d018c4-3b15-4e40-a67d-61bb6fda5378"/>
    <xsd:import namespace="http://schemas.microsoft.com/sharepoint/v3/fields"/>
    <xsd:import namespace="3ccbaba7-fbc8-4626-8fd2-a5c4a0566b20"/>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VersionNumber"/>
                <xsd:element ref="ns3:_Version" minOccurs="0"/>
                <xsd:element ref="ns2:MediaServiceAutoKeyPoints" minOccurs="0"/>
                <xsd:element ref="ns2:MediaServiceKeyPoints" minOccurs="0"/>
                <xsd:element ref="ns2:SubjectArea" minOccurs="0"/>
                <xsd:element ref="ns2:MediaServiceAutoTags" minOccurs="0"/>
                <xsd:element ref="ns2:MediaServiceOCR" minOccurs="0"/>
                <xsd:element ref="ns2:MediaServiceGenerationTime" minOccurs="0"/>
                <xsd:element ref="ns2:MediaServiceEventHashCode" minOccurs="0"/>
                <xsd:element ref="ns2:LatestUpdate" minOccurs="0"/>
                <xsd:element ref="ns2:MediaServiceDateTaken" minOccurs="0"/>
                <xsd:element ref="ns4:SharedWithUsers" minOccurs="0"/>
                <xsd:element ref="ns4:SharedWithDetails" minOccurs="0"/>
                <xsd:element ref="ns2:MediaLengthInSeconds"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018c4-3b15-4e40-a67d-61bb6fda5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VersionNumber" ma:index="10" ma:displayName="Version Number" ma:decimals="1" ma:default="1" ma:format="Dropdown" ma:internalName="VersionNumber" ma:percentage="FALSE">
      <xsd:simpleType>
        <xsd:restriction base="dms:Number"/>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SubjectArea" ma:index="14" nillable="true" ma:displayName="Subject Area" ma:format="Dropdown" ma:internalName="SubjectArea">
      <xsd:complexType>
        <xsd:complexContent>
          <xsd:extension base="dms:MultiChoice">
            <xsd:sequence>
              <xsd:element name="Value" maxOccurs="unbounded" minOccurs="0" nillable="true">
                <xsd:simpleType>
                  <xsd:restriction base="dms:Choice">
                    <xsd:enumeration value="Space"/>
                    <xsd:enumeration value="DofE"/>
                    <xsd:enumeration value="Leadership"/>
                    <xsd:enumeration value="Classification Training"/>
                    <xsd:enumeration value="Cyber"/>
                    <xsd:enumeration value="First Aid"/>
                    <xsd:enumeration value="Radio"/>
                    <xsd:enumeration value="Shooting"/>
                    <xsd:enumeration value="STEM"/>
                    <xsd:enumeration value="Music"/>
                    <xsd:enumeration value="Adv Trg"/>
                    <xsd:enumeration value="Road Marching"/>
                    <xsd:enumeration value="Drill"/>
                    <xsd:enumeration value="Sport"/>
                    <xsd:enumeration value="Fieldcraft"/>
                    <xsd:enumeration value="Apps"/>
                    <xsd:enumeration value="Staff Training"/>
                    <xsd:enumeration value="App: Space"/>
                    <xsd:enumeration value="App: IOS"/>
                    <xsd:enumeration value="App: All"/>
                    <xsd:enumeration value="ATF"/>
                    <xsd:enumeration value="Specific Support Guidance"/>
                    <xsd:enumeration value="Training Briefing Note"/>
                    <xsd:enumeration value="Health &amp; Safety"/>
                    <xsd:enumeration value="Fundraising/Citizenship Training"/>
                    <xsd:enumeration value="Academic Training"/>
                  </xsd:restriction>
                </xsd:simpleType>
              </xsd:element>
            </xsd:sequence>
          </xsd:extension>
        </xsd:complexContent>
      </xsd:complex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atestUpdate" ma:index="19" nillable="true" ma:displayName="Latest Update" ma:format="Dropdown" ma:internalName="LatestUpdate">
      <xsd:simpleType>
        <xsd:restriction base="dms:Text">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1"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cbaba7-fbc8-4626-8fd2-a5c4a0566b20"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VersionNumber xmlns="33d018c4-3b15-4e40-a67d-61bb6fda5378">1</VersionNumber>
    <SubjectArea xmlns="33d018c4-3b15-4e40-a67d-61bb6fda5378" xsi:nil="true"/>
    <LatestUpdate xmlns="33d018c4-3b15-4e40-a67d-61bb6fda5378" xsi:nil="true"/>
    <IconOverlay xmlns="http://schemas.microsoft.com/sharepoint/v4" xsi:nil="true"/>
    <SharedWithUsers xmlns="3ccbaba7-fbc8-4626-8fd2-a5c4a0566b20">
      <UserInfo>
        <DisplayName>Matthew Williamson (Cadet)</DisplayName>
        <AccountId>12224</AccountId>
        <AccountType/>
      </UserInfo>
    </SharedWithUsers>
  </documentManagement>
</p:properties>
</file>

<file path=customXml/itemProps1.xml><?xml version="1.0" encoding="utf-8"?>
<ds:datastoreItem xmlns:ds="http://schemas.openxmlformats.org/officeDocument/2006/customXml" ds:itemID="{FDE8C6C2-C1D4-454C-8D4F-DFE3A9173F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018c4-3b15-4e40-a67d-61bb6fda5378"/>
    <ds:schemaRef ds:uri="http://schemas.microsoft.com/sharepoint/v3/fields"/>
    <ds:schemaRef ds:uri="3ccbaba7-fbc8-4626-8fd2-a5c4a0566b2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6CAE90-9027-46BD-A700-660BB085508D}">
  <ds:schemaRefs>
    <ds:schemaRef ds:uri="http://schemas.microsoft.com/sharepoint/v3/contenttype/forms"/>
  </ds:schemaRefs>
</ds:datastoreItem>
</file>

<file path=customXml/itemProps3.xml><?xml version="1.0" encoding="utf-8"?>
<ds:datastoreItem xmlns:ds="http://schemas.openxmlformats.org/officeDocument/2006/customXml" ds:itemID="{748FC41A-4650-4495-9E1B-95978A10C720}">
  <ds:schemaRefs>
    <ds:schemaRef ds:uri="http://schemas.microsoft.com/office/2006/metadata/properties"/>
    <ds:schemaRef ds:uri="http://schemas.microsoft.com/office/infopath/2007/PartnerControls"/>
    <ds:schemaRef ds:uri="http://schemas.microsoft.com/sharepoint/v3/fields"/>
    <ds:schemaRef ds:uri="33d018c4-3b15-4e40-a67d-61bb6fda5378"/>
    <ds:schemaRef ds:uri="http://schemas.microsoft.com/sharepoint/v4"/>
    <ds:schemaRef ds:uri="3ccbaba7-fbc8-4626-8fd2-a5c4a0566b20"/>
  </ds:schemaRefs>
</ds:datastoreItem>
</file>

<file path=docProps/app.xml><?xml version="1.0" encoding="utf-8"?>
<Properties xmlns="http://schemas.openxmlformats.org/officeDocument/2006/extended-properties" xmlns:vt="http://schemas.openxmlformats.org/officeDocument/2006/docPropsVTypes">
  <Template>raf theme</Template>
  <TotalTime>4823</TotalTime>
  <Words>3903</Words>
  <Application>Microsoft Office PowerPoint</Application>
  <PresentationFormat>On-screen Show (4:3)</PresentationFormat>
  <Paragraphs>526</Paragraphs>
  <Slides>52</Slides>
  <Notes>52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Times New Roman</vt:lpstr>
      <vt:lpstr>raf theme</vt:lpstr>
      <vt:lpstr>Airframes</vt:lpstr>
      <vt:lpstr>PowerPoint Presentation</vt:lpstr>
      <vt:lpstr>Learning Objectives</vt:lpstr>
      <vt:lpstr>Chapter 4 Revision</vt:lpstr>
      <vt:lpstr>The Wing</vt:lpstr>
      <vt:lpstr>The Wing</vt:lpstr>
      <vt:lpstr>Wing Loading</vt:lpstr>
      <vt:lpstr>Design Considerations</vt:lpstr>
      <vt:lpstr>Sweep-Back – The Solution</vt:lpstr>
      <vt:lpstr>Wing Planform</vt:lpstr>
      <vt:lpstr>Swing Wings</vt:lpstr>
      <vt:lpstr>Delta Wings</vt:lpstr>
      <vt:lpstr>Aspect Ratio</vt:lpstr>
      <vt:lpstr>Aspect Ratio - Examples</vt:lpstr>
      <vt:lpstr>Monoplanes</vt:lpstr>
      <vt:lpstr>Cantilever Monoplanes</vt:lpstr>
      <vt:lpstr>Wing Functions</vt:lpstr>
      <vt:lpstr>Flying Wings</vt:lpstr>
      <vt:lpstr>Flying Wing Compromise</vt:lpstr>
      <vt:lpstr>Wing Loads &amp; Forces</vt:lpstr>
      <vt:lpstr>Methods of Construction</vt:lpstr>
      <vt:lpstr>Methods of Construction</vt:lpstr>
      <vt:lpstr>Fabric Covered Wings</vt:lpstr>
      <vt:lpstr>Fabric Covered Wings</vt:lpstr>
      <vt:lpstr>Stressed Skin Wings</vt:lpstr>
      <vt:lpstr>Stressed Skin Wings</vt:lpstr>
      <vt:lpstr>Stressed Skin Construction</vt:lpstr>
      <vt:lpstr>Stiffening Stringers</vt:lpstr>
      <vt:lpstr>Question?</vt:lpstr>
      <vt:lpstr>Leading &amp; Trailing Edges</vt:lpstr>
      <vt:lpstr>So Why Choose Stressed Skin?</vt:lpstr>
      <vt:lpstr>Spar Design</vt:lpstr>
      <vt:lpstr>Typical Spar Sections</vt:lpstr>
      <vt:lpstr>High-Speed Flight Spars</vt:lpstr>
      <vt:lpstr>Multi-Spar Wing Example</vt:lpstr>
      <vt:lpstr>Torsion Box</vt:lpstr>
      <vt:lpstr>Wing Assembly</vt:lpstr>
      <vt:lpstr>Airbus A320 Wing Sub-Assemblies</vt:lpstr>
      <vt:lpstr>Machined Skin</vt:lpstr>
      <vt:lpstr>Advantages of Machined Skin</vt:lpstr>
      <vt:lpstr>Disadvantages of Machined Skin</vt:lpstr>
      <vt:lpstr>The False Spar</vt:lpstr>
      <vt:lpstr>The False Spar</vt:lpstr>
      <vt:lpstr>Undercarriage Attachment</vt:lpstr>
      <vt:lpstr>Undercarriage Attachment</vt:lpstr>
      <vt:lpstr>Tailplane</vt:lpstr>
      <vt:lpstr>The Fin</vt:lpstr>
      <vt:lpstr>Tailplane &amp; Fin Configurations</vt:lpstr>
      <vt:lpstr>Tailplane &amp; Fin Configurations</vt:lpstr>
      <vt:lpstr>Foreplanes</vt:lpstr>
      <vt:lpstr>Conclusions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ACP33 Volume 4</dc:title>
  <dc:creator>Lewis, Miss M</dc:creator>
  <cp:lastModifiedBy>Daniel Kelly</cp:lastModifiedBy>
  <cp:revision>289</cp:revision>
  <dcterms:created xsi:type="dcterms:W3CDTF">2004-08-04T09:56:22Z</dcterms:created>
  <dcterms:modified xsi:type="dcterms:W3CDTF">2023-05-02T16:05:00Z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0x0101009BE1C30D4776344DA6BC9C611B785B41</vt:lpwstr>
  </property>
</Properties>
</file>